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8"/>
  </p:notesMasterIdLst>
  <p:sldIdLst>
    <p:sldId id="256" r:id="rId2"/>
    <p:sldId id="260" r:id="rId3"/>
    <p:sldId id="262" r:id="rId4"/>
    <p:sldId id="261" r:id="rId5"/>
    <p:sldId id="257" r:id="rId6"/>
    <p:sldId id="263" r:id="rId7"/>
    <p:sldId id="271" r:id="rId8"/>
    <p:sldId id="265" r:id="rId9"/>
    <p:sldId id="264" r:id="rId10"/>
    <p:sldId id="258" r:id="rId11"/>
    <p:sldId id="267" r:id="rId12"/>
    <p:sldId id="269" r:id="rId13"/>
    <p:sldId id="268" r:id="rId14"/>
    <p:sldId id="266" r:id="rId15"/>
    <p:sldId id="270" r:id="rId16"/>
    <p:sldId id="259" r:id="rId1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6041" autoAdjust="0"/>
  </p:normalViewPr>
  <p:slideViewPr>
    <p:cSldViewPr snapToGrid="0" snapToObjects="1">
      <p:cViewPr>
        <p:scale>
          <a:sx n="77" d="100"/>
          <a:sy n="77" d="100"/>
        </p:scale>
        <p:origin x="-954" y="3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embeddings/oleObject1.bin"/></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1"/>
    <c:plotArea>
      <c:layout>
        <c:manualLayout>
          <c:layoutTarget val="inner"/>
          <c:xMode val="edge"/>
          <c:yMode val="edge"/>
          <c:x val="0.27668653230272799"/>
          <c:y val="5.2293307086614199E-2"/>
          <c:w val="0.47677069036095399"/>
          <c:h val="0.82548447069116404"/>
        </c:manualLayout>
      </c:layout>
      <c:pieChart>
        <c:varyColors val="1"/>
        <c:ser>
          <c:idx val="0"/>
          <c:order val="0"/>
          <c:tx>
            <c:strRef>
              <c:f>Sheet1!$B$23</c:f>
              <c:strCache>
                <c:ptCount val="1"/>
                <c:pt idx="0">
                  <c:v>Amounts</c:v>
                </c:pt>
              </c:strCache>
            </c:strRef>
          </c:tx>
          <c:dPt>
            <c:idx val="0"/>
            <c:bubble3D val="0"/>
          </c:dPt>
          <c:dPt>
            <c:idx val="1"/>
            <c:bubble3D val="0"/>
          </c:dPt>
          <c:dPt>
            <c:idx val="2"/>
            <c:bubble3D val="0"/>
          </c:dPt>
          <c:dPt>
            <c:idx val="3"/>
            <c:bubble3D val="0"/>
          </c:dPt>
          <c:dPt>
            <c:idx val="4"/>
            <c:bubble3D val="0"/>
          </c:dPt>
          <c:dPt>
            <c:idx val="5"/>
            <c:bubble3D val="0"/>
          </c:dPt>
          <c:dPt>
            <c:idx val="6"/>
            <c:bubble3D val="0"/>
          </c:dPt>
          <c:dLbls>
            <c:dLbl>
              <c:idx val="0"/>
              <c:layout>
                <c:manualLayout>
                  <c:x val="0.15664764381516599"/>
                  <c:y val="8.4832104320293505E-2"/>
                </c:manualLayout>
              </c:layout>
              <c:dLblPos val="bestFit"/>
              <c:showLegendKey val="0"/>
              <c:showVal val="0"/>
              <c:showCatName val="1"/>
              <c:showSerName val="0"/>
              <c:showPercent val="1"/>
              <c:showBubbleSize val="0"/>
            </c:dLbl>
            <c:dLbl>
              <c:idx val="1"/>
              <c:layout>
                <c:manualLayout>
                  <c:x val="9.4464591008693199E-2"/>
                  <c:y val="8.4341332333458502E-2"/>
                </c:manualLayout>
              </c:layout>
              <c:dLblPos val="bestFit"/>
              <c:showLegendKey val="0"/>
              <c:showVal val="0"/>
              <c:showCatName val="1"/>
              <c:showSerName val="0"/>
              <c:showPercent val="1"/>
              <c:showBubbleSize val="0"/>
            </c:dLbl>
            <c:dLbl>
              <c:idx val="2"/>
              <c:layout>
                <c:manualLayout>
                  <c:x val="-0.11498434828674001"/>
                  <c:y val="-1.0564304461942299E-3"/>
                </c:manualLayout>
              </c:layout>
              <c:dLblPos val="bestFit"/>
              <c:showLegendKey val="0"/>
              <c:showVal val="0"/>
              <c:showCatName val="1"/>
              <c:showSerName val="0"/>
              <c:showPercent val="1"/>
              <c:showBubbleSize val="0"/>
            </c:dLbl>
            <c:dLbl>
              <c:idx val="3"/>
              <c:layout>
                <c:manualLayout>
                  <c:x val="-0.124660237424451"/>
                  <c:y val="-8.08538516018832E-2"/>
                </c:manualLayout>
              </c:layout>
              <c:tx>
                <c:rich>
                  <a:bodyPr/>
                  <a:lstStyle/>
                  <a:p>
                    <a:r>
                      <a:rPr lang="en-US" sz="1600" dirty="0"/>
                      <a:t>Transportation
7%</a:t>
                    </a:r>
                  </a:p>
                </c:rich>
              </c:tx>
              <c:dLblPos val="bestFit"/>
              <c:showLegendKey val="0"/>
              <c:showVal val="0"/>
              <c:showCatName val="1"/>
              <c:showSerName val="0"/>
              <c:showPercent val="1"/>
              <c:showBubbleSize val="0"/>
            </c:dLbl>
            <c:dLbl>
              <c:idx val="4"/>
              <c:layout>
                <c:manualLayout>
                  <c:x val="-9.73315032868598E-2"/>
                  <c:y val="-0.109002843394576"/>
                </c:manualLayout>
              </c:layout>
              <c:dLblPos val="bestFit"/>
              <c:showLegendKey val="0"/>
              <c:showVal val="0"/>
              <c:showCatName val="1"/>
              <c:showSerName val="0"/>
              <c:showPercent val="1"/>
              <c:showBubbleSize val="0"/>
            </c:dLbl>
            <c:dLbl>
              <c:idx val="5"/>
              <c:layout>
                <c:manualLayout>
                  <c:x val="-8.7385080305328502E-2"/>
                  <c:y val="-9.9808180227471496E-2"/>
                </c:manualLayout>
              </c:layout>
              <c:tx>
                <c:rich>
                  <a:bodyPr/>
                  <a:lstStyle/>
                  <a:p>
                    <a:r>
                      <a:rPr lang="en-US" dirty="0" smtClean="0"/>
                      <a:t>Miscellaneous</a:t>
                    </a:r>
                    <a:r>
                      <a:rPr lang="en-US" dirty="0"/>
                      <a:t>
8%</a:t>
                    </a:r>
                  </a:p>
                </c:rich>
              </c:tx>
              <c:dLblPos val="bestFit"/>
              <c:showLegendKey val="0"/>
              <c:showVal val="0"/>
              <c:showCatName val="1"/>
              <c:showSerName val="0"/>
              <c:showPercent val="1"/>
              <c:showBubbleSize val="0"/>
            </c:dLbl>
            <c:dLbl>
              <c:idx val="6"/>
              <c:layout>
                <c:manualLayout>
                  <c:x val="-6.4870090779936995E-2"/>
                  <c:y val="3.3333333333333402E-2"/>
                </c:manualLayout>
              </c:layout>
              <c:dLblPos val="bestFit"/>
              <c:showLegendKey val="0"/>
              <c:showVal val="0"/>
              <c:showCatName val="1"/>
              <c:showSerName val="0"/>
              <c:showPercent val="1"/>
              <c:showBubbleSize val="0"/>
            </c:dLbl>
            <c:numFmt formatCode="0%" sourceLinked="0"/>
            <c:showLegendKey val="0"/>
            <c:showVal val="0"/>
            <c:showCatName val="1"/>
            <c:showSerName val="0"/>
            <c:showPercent val="1"/>
            <c:showBubbleSize val="0"/>
            <c:showLeaderLines val="1"/>
          </c:dLbls>
          <c:cat>
            <c:strRef>
              <c:f>Sheet1!$A$24:$A$30</c:f>
              <c:strCache>
                <c:ptCount val="7"/>
                <c:pt idx="0">
                  <c:v>Housing</c:v>
                </c:pt>
                <c:pt idx="1">
                  <c:v>Child Care</c:v>
                </c:pt>
                <c:pt idx="2">
                  <c:v>Food</c:v>
                </c:pt>
                <c:pt idx="3">
                  <c:v>Transportation</c:v>
                </c:pt>
                <c:pt idx="4">
                  <c:v>Health Care</c:v>
                </c:pt>
                <c:pt idx="5">
                  <c:v>Miscellanous</c:v>
                </c:pt>
                <c:pt idx="6">
                  <c:v>Taxes</c:v>
                </c:pt>
              </c:strCache>
            </c:strRef>
          </c:cat>
          <c:val>
            <c:numRef>
              <c:f>Sheet1!$B$24:$B$30</c:f>
              <c:numCache>
                <c:formatCode>General</c:formatCode>
                <c:ptCount val="7"/>
                <c:pt idx="0">
                  <c:v>741</c:v>
                </c:pt>
                <c:pt idx="1">
                  <c:v>1072</c:v>
                </c:pt>
                <c:pt idx="2">
                  <c:v>476</c:v>
                </c:pt>
                <c:pt idx="3">
                  <c:v>248</c:v>
                </c:pt>
                <c:pt idx="4">
                  <c:v>370</c:v>
                </c:pt>
                <c:pt idx="5">
                  <c:v>291</c:v>
                </c:pt>
                <c:pt idx="6">
                  <c:v>618</c:v>
                </c:pt>
              </c:numCache>
            </c:numRef>
          </c:val>
        </c:ser>
        <c:ser>
          <c:idx val="1"/>
          <c:order val="1"/>
          <c:tx>
            <c:strRef>
              <c:f>Sheet1!$C$23</c:f>
              <c:strCache>
                <c:ptCount val="1"/>
                <c:pt idx="0">
                  <c:v>% of Total</c:v>
                </c:pt>
              </c:strCache>
            </c:strRef>
          </c:tx>
          <c:dPt>
            <c:idx val="0"/>
            <c:bubble3D val="0"/>
          </c:dPt>
          <c:dPt>
            <c:idx val="2"/>
            <c:bubble3D val="0"/>
          </c:dPt>
          <c:dPt>
            <c:idx val="3"/>
            <c:bubble3D val="0"/>
          </c:dPt>
          <c:dPt>
            <c:idx val="4"/>
            <c:bubble3D val="0"/>
          </c:dPt>
          <c:dPt>
            <c:idx val="5"/>
            <c:bubble3D val="0"/>
          </c:dPt>
          <c:dPt>
            <c:idx val="6"/>
            <c:bubble3D val="0"/>
          </c:dPt>
          <c:dLbls>
            <c:numFmt formatCode="0%" sourceLinked="0"/>
            <c:showLegendKey val="0"/>
            <c:showVal val="0"/>
            <c:showCatName val="1"/>
            <c:showSerName val="0"/>
            <c:showPercent val="1"/>
            <c:showBubbleSize val="0"/>
            <c:showLeaderLines val="1"/>
          </c:dLbls>
          <c:cat>
            <c:strRef>
              <c:f>Sheet1!$A$24:$A$30</c:f>
              <c:strCache>
                <c:ptCount val="7"/>
                <c:pt idx="0">
                  <c:v>Housing</c:v>
                </c:pt>
                <c:pt idx="1">
                  <c:v>Child Care</c:v>
                </c:pt>
                <c:pt idx="2">
                  <c:v>Food</c:v>
                </c:pt>
                <c:pt idx="3">
                  <c:v>Transportation</c:v>
                </c:pt>
                <c:pt idx="4">
                  <c:v>Health Care</c:v>
                </c:pt>
                <c:pt idx="5">
                  <c:v>Miscellanous</c:v>
                </c:pt>
                <c:pt idx="6">
                  <c:v>Taxes</c:v>
                </c:pt>
              </c:strCache>
            </c:strRef>
          </c:cat>
          <c:val>
            <c:numRef>
              <c:f>Sheet1!$C$24:$C$30</c:f>
              <c:numCache>
                <c:formatCode>0.0%</c:formatCode>
                <c:ptCount val="7"/>
                <c:pt idx="0">
                  <c:v>0.19418238993710699</c:v>
                </c:pt>
                <c:pt idx="1">
                  <c:v>0.28092243186582899</c:v>
                </c:pt>
                <c:pt idx="2">
                  <c:v>0.124737945492663</c:v>
                </c:pt>
                <c:pt idx="3">
                  <c:v>6.4989517819706702E-2</c:v>
                </c:pt>
                <c:pt idx="4">
                  <c:v>9.6960167714884804E-2</c:v>
                </c:pt>
                <c:pt idx="5">
                  <c:v>7.6257861635220095E-2</c:v>
                </c:pt>
                <c:pt idx="6">
                  <c:v>0.16194968553459199</c:v>
                </c:pt>
              </c:numCache>
            </c:numRef>
          </c:val>
        </c:ser>
        <c:dLbls>
          <c:showLegendKey val="0"/>
          <c:showVal val="0"/>
          <c:showCatName val="1"/>
          <c:showSerName val="0"/>
          <c:showPercent val="1"/>
          <c:showBubbleSize val="0"/>
          <c:showLeaderLines val="1"/>
        </c:dLbls>
        <c:firstSliceAng val="0"/>
      </c:pieChart>
    </c:plotArea>
    <c:plotVisOnly val="1"/>
    <c:dispBlanksAs val="zero"/>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06065D29-CB7D-0D4C-8DC5-A54CC8D9962B}" type="datetimeFigureOut">
              <a:rPr lang="en-US" smtClean="0"/>
              <a:t>1/23/2013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8FEB35A-C977-464E-9EC3-874F3342E1E2}" type="slidenum">
              <a:rPr lang="en-US" smtClean="0"/>
              <a:t>‹#›</a:t>
            </a:fld>
            <a:endParaRPr lang="en-US"/>
          </a:p>
        </p:txBody>
      </p:sp>
    </p:spTree>
    <p:extLst>
      <p:ext uri="{BB962C8B-B14F-4D97-AF65-F5344CB8AC3E}">
        <p14:creationId xmlns:p14="http://schemas.microsoft.com/office/powerpoint/2010/main" val="73711692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Thanks so much for joining us to discuss the Cliff Effect Report.</a:t>
            </a:r>
          </a:p>
          <a:p>
            <a:endParaRPr lang="en-US" baseline="0" dirty="0" smtClean="0"/>
          </a:p>
          <a:p>
            <a:r>
              <a:rPr lang="en-US" baseline="0" dirty="0" smtClean="0"/>
              <a:t>We’ll begin by pointing out some relevant background information and then discuss some of the findings from the report. </a:t>
            </a:r>
            <a:endParaRPr lang="en-US" dirty="0"/>
          </a:p>
        </p:txBody>
      </p:sp>
      <p:sp>
        <p:nvSpPr>
          <p:cNvPr id="4" name="Slide Number Placeholder 3"/>
          <p:cNvSpPr>
            <a:spLocks noGrp="1"/>
          </p:cNvSpPr>
          <p:nvPr>
            <p:ph type="sldNum" sz="quarter" idx="10"/>
          </p:nvPr>
        </p:nvSpPr>
        <p:spPr/>
        <p:txBody>
          <a:bodyPr/>
          <a:lstStyle/>
          <a:p>
            <a:fld id="{E8FEB35A-C977-464E-9EC3-874F3342E1E2}" type="slidenum">
              <a:rPr lang="en-US" smtClean="0"/>
              <a:t>1</a:t>
            </a:fld>
            <a:endParaRPr lang="en-US"/>
          </a:p>
        </p:txBody>
      </p:sp>
    </p:spTree>
    <p:extLst>
      <p:ext uri="{BB962C8B-B14F-4D97-AF65-F5344CB8AC3E}">
        <p14:creationId xmlns:p14="http://schemas.microsoft.com/office/powerpoint/2010/main" val="19970060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You</a:t>
            </a:r>
            <a:r>
              <a:rPr lang="en-US" b="0" baseline="0" dirty="0" smtClean="0"/>
              <a:t> can see just how low the FPG is compared to self-sufficiency, and that folks earning minimum wage, are not earning NEARLY enough for self-sufficiency. </a:t>
            </a:r>
            <a:r>
              <a:rPr lang="en-US" b="1" dirty="0"/>
              <a:t/>
            </a:r>
            <a:br>
              <a:rPr lang="en-US" b="1" dirty="0"/>
            </a:br>
            <a:r>
              <a:rPr lang="en-US" b="1" dirty="0"/>
              <a:t/>
            </a:r>
            <a:br>
              <a:rPr lang="en-US" b="1" dirty="0"/>
            </a:br>
            <a:endParaRPr lang="en-US" dirty="0"/>
          </a:p>
        </p:txBody>
      </p:sp>
      <p:sp>
        <p:nvSpPr>
          <p:cNvPr id="4" name="Slide Number Placeholder 3"/>
          <p:cNvSpPr>
            <a:spLocks noGrp="1"/>
          </p:cNvSpPr>
          <p:nvPr>
            <p:ph type="sldNum" sz="quarter" idx="10"/>
          </p:nvPr>
        </p:nvSpPr>
        <p:spPr/>
        <p:txBody>
          <a:bodyPr/>
          <a:lstStyle/>
          <a:p>
            <a:fld id="{E8FEB35A-C977-464E-9EC3-874F3342E1E2}" type="slidenum">
              <a:rPr lang="en-US" smtClean="0"/>
              <a:t>10</a:t>
            </a:fld>
            <a:endParaRPr lang="en-US"/>
          </a:p>
        </p:txBody>
      </p:sp>
    </p:spTree>
    <p:extLst>
      <p:ext uri="{BB962C8B-B14F-4D97-AF65-F5344CB8AC3E}">
        <p14:creationId xmlns:p14="http://schemas.microsoft.com/office/powerpoint/2010/main" val="9888463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The idea that work alone is does not pay is highlighted here….</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And the importance of policy tools (such as tax credits and work supports) to bridge the gap between low wages and the increasing costs of basic necessitates are key to providing opportunity for upward mobility.</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E8FEB35A-C977-464E-9EC3-874F3342E1E2}" type="slidenum">
              <a:rPr lang="en-US" smtClean="0"/>
              <a:t>11</a:t>
            </a:fld>
            <a:endParaRPr lang="en-US"/>
          </a:p>
        </p:txBody>
      </p:sp>
    </p:spTree>
    <p:extLst>
      <p:ext uri="{BB962C8B-B14F-4D97-AF65-F5344CB8AC3E}">
        <p14:creationId xmlns:p14="http://schemas.microsoft.com/office/powerpoint/2010/main" val="23132615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 Institute’s position is that work is and always will be the best ticket out of poverty, and everyone has a responsibility to find work and support themselves. At the same time, we have a responsibility to ensure that hard work and initiative are rewarded, and that ladders of opportunity (such as work supports) exist to provide access into the middle-class.</a:t>
            </a:r>
          </a:p>
          <a:p>
            <a:endParaRPr lang="en-US" baseline="0" dirty="0" smtClean="0"/>
          </a:p>
          <a:p>
            <a:r>
              <a:rPr lang="en-US" baseline="0" dirty="0" smtClean="0"/>
              <a:t>Unfortunately, these programs are not working as they are intended in Indiana, and instead, are creating disincentives toward economic mobility, or leading to a situation in which the parent or guardian is working harder, but is financially worse off.</a:t>
            </a:r>
            <a:br>
              <a:rPr lang="en-US" baseline="0" dirty="0" smtClean="0"/>
            </a:br>
            <a:endParaRPr lang="en-US" dirty="0"/>
          </a:p>
        </p:txBody>
      </p:sp>
      <p:sp>
        <p:nvSpPr>
          <p:cNvPr id="4" name="Slide Number Placeholder 3"/>
          <p:cNvSpPr>
            <a:spLocks noGrp="1"/>
          </p:cNvSpPr>
          <p:nvPr>
            <p:ph type="sldNum" sz="quarter" idx="10"/>
          </p:nvPr>
        </p:nvSpPr>
        <p:spPr/>
        <p:txBody>
          <a:bodyPr/>
          <a:lstStyle/>
          <a:p>
            <a:fld id="{E8FEB35A-C977-464E-9EC3-874F3342E1E2}" type="slidenum">
              <a:rPr lang="en-US" smtClean="0"/>
              <a:t>12</a:t>
            </a:fld>
            <a:endParaRPr lang="en-US"/>
          </a:p>
        </p:txBody>
      </p:sp>
    </p:spTree>
    <p:extLst>
      <p:ext uri="{BB962C8B-B14F-4D97-AF65-F5344CB8AC3E}">
        <p14:creationId xmlns:p14="http://schemas.microsoft.com/office/powerpoint/2010/main" val="3059588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Here’s what the Cliff Effect looks like. The red breakeven</a:t>
            </a:r>
            <a:r>
              <a:rPr lang="en-US" baseline="0" dirty="0" smtClean="0"/>
              <a:t> line is the point in which income is equal to expenses – those basic necessitates. At a wage of $8/hour, a single mother with two children is self-sufficient – with the help of work supports and tax credits. </a:t>
            </a:r>
          </a:p>
          <a:p>
            <a:endParaRPr lang="en-US" baseline="0" dirty="0" smtClean="0"/>
          </a:p>
          <a:p>
            <a:r>
              <a:rPr lang="en-US" baseline="0" dirty="0" smtClean="0"/>
              <a:t>The first significant loss in net resources occurs when the participant loses SNAP benefits between the wages of $11.50 and $12.00 per hour – a NET loss of more than 10 percent of her annual resources. </a:t>
            </a:r>
          </a:p>
          <a:p>
            <a:endParaRPr lang="en-US" baseline="0" dirty="0" smtClean="0"/>
          </a:p>
          <a:p>
            <a:r>
              <a:rPr lang="en-US" baseline="0" dirty="0" smtClean="0"/>
              <a:t>Most dramatically though is the cliff that occurs as child care subsidies are lost between the wages of $15 and $15.50 per hour – equal to more than 25 percent of her annual resources.</a:t>
            </a:r>
          </a:p>
          <a:p>
            <a:endParaRPr lang="en-US" baseline="0" dirty="0" smtClean="0"/>
          </a:p>
          <a:p>
            <a:r>
              <a:rPr lang="en-US" baseline="0" dirty="0" smtClean="0"/>
              <a:t>The choice here becomes clear: remain working or stay at home with the children. With increased childcare costs, the latter is often the most economical -- for tens of thousands of Hoosier families. </a:t>
            </a:r>
          </a:p>
          <a:p>
            <a:endParaRPr lang="en-US" baseline="0" dirty="0" smtClean="0"/>
          </a:p>
          <a:p>
            <a:r>
              <a:rPr lang="en-US" dirty="0" smtClean="0"/>
              <a:t>Also, </a:t>
            </a:r>
            <a:r>
              <a:rPr lang="en-US" baseline="0" dirty="0" smtClean="0"/>
              <a:t>it’s important to note that the lack of a cliff for the Earned Income Tax Credit is an example of a program well designed to phase out gradually – which should be the goal for all work supports.</a:t>
            </a:r>
            <a:endParaRPr lang="en-US" dirty="0"/>
          </a:p>
        </p:txBody>
      </p:sp>
      <p:sp>
        <p:nvSpPr>
          <p:cNvPr id="4" name="Slide Number Placeholder 3"/>
          <p:cNvSpPr>
            <a:spLocks noGrp="1"/>
          </p:cNvSpPr>
          <p:nvPr>
            <p:ph type="sldNum" sz="quarter" idx="10"/>
          </p:nvPr>
        </p:nvSpPr>
        <p:spPr/>
        <p:txBody>
          <a:bodyPr/>
          <a:lstStyle/>
          <a:p>
            <a:fld id="{E8FEB35A-C977-464E-9EC3-874F3342E1E2}" type="slidenum">
              <a:rPr lang="en-US" smtClean="0"/>
              <a:t>13</a:t>
            </a:fld>
            <a:endParaRPr lang="en-US"/>
          </a:p>
        </p:txBody>
      </p:sp>
    </p:spTree>
    <p:extLst>
      <p:ext uri="{BB962C8B-B14F-4D97-AF65-F5344CB8AC3E}">
        <p14:creationId xmlns:p14="http://schemas.microsoft.com/office/powerpoint/2010/main" val="22061732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Again,</a:t>
            </a:r>
            <a:r>
              <a:rPr lang="en-US" baseline="0" dirty="0" smtClean="0"/>
              <a:t> with the support of the Indianapolis Foundation - and some folks much more creative than us, we have a short video to illustrate how policy design is acting as a disincentive. </a:t>
            </a:r>
          </a:p>
          <a:p>
            <a:endParaRPr lang="en-US" baseline="0" dirty="0" smtClean="0"/>
          </a:p>
          <a:p>
            <a:r>
              <a:rPr lang="en-US" baseline="0" dirty="0" smtClean="0"/>
              <a:t>CLAIRE (MAKE SURE THIS WORKS AS HYPERLINK)</a:t>
            </a:r>
            <a:endParaRPr lang="en-US" dirty="0"/>
          </a:p>
        </p:txBody>
      </p:sp>
      <p:sp>
        <p:nvSpPr>
          <p:cNvPr id="4" name="Slide Number Placeholder 3"/>
          <p:cNvSpPr>
            <a:spLocks noGrp="1"/>
          </p:cNvSpPr>
          <p:nvPr>
            <p:ph type="sldNum" sz="quarter" idx="10"/>
          </p:nvPr>
        </p:nvSpPr>
        <p:spPr/>
        <p:txBody>
          <a:bodyPr/>
          <a:lstStyle/>
          <a:p>
            <a:fld id="{E8FEB35A-C977-464E-9EC3-874F3342E1E2}" type="slidenum">
              <a:rPr lang="en-US" smtClean="0"/>
              <a:t>14</a:t>
            </a:fld>
            <a:endParaRPr lang="en-US"/>
          </a:p>
        </p:txBody>
      </p:sp>
    </p:spTree>
    <p:extLst>
      <p:ext uri="{BB962C8B-B14F-4D97-AF65-F5344CB8AC3E}">
        <p14:creationId xmlns:p14="http://schemas.microsoft.com/office/powerpoint/2010/main" val="12082644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a general recommendation for work-supports as a whole, the Institute recommends</a:t>
            </a:r>
            <a:r>
              <a:rPr lang="en-US" baseline="0" dirty="0" smtClean="0"/>
              <a:t> those reforms listed here. Recommendations to specific programs can be found in the report.</a:t>
            </a:r>
            <a:br>
              <a:rPr lang="en-US" baseline="0" dirty="0" smtClean="0"/>
            </a:br>
            <a:r>
              <a:rPr lang="en-US" baseline="0" dirty="0" smtClean="0"/>
              <a:t/>
            </a:r>
            <a:br>
              <a:rPr lang="en-US" baseline="0" dirty="0" smtClean="0"/>
            </a:br>
            <a:r>
              <a:rPr lang="en-US" baseline="0" dirty="0" smtClean="0"/>
              <a:t>Efforts aimed at reform will not be a sprint, but the payoffs of legislative efforts towards more efficient programs have enormous potential: encouraging financial security and promoting self-reliance; acting as a job creation measure; and restoring the promise of upward mobility for tens of thousands for Hoosier families.</a:t>
            </a:r>
          </a:p>
          <a:p>
            <a:endParaRPr lang="en-US" baseline="0" dirty="0" smtClean="0"/>
          </a:p>
        </p:txBody>
      </p:sp>
      <p:sp>
        <p:nvSpPr>
          <p:cNvPr id="4" name="Slide Number Placeholder 3"/>
          <p:cNvSpPr>
            <a:spLocks noGrp="1"/>
          </p:cNvSpPr>
          <p:nvPr>
            <p:ph type="sldNum" sz="quarter" idx="10"/>
          </p:nvPr>
        </p:nvSpPr>
        <p:spPr/>
        <p:txBody>
          <a:bodyPr/>
          <a:lstStyle/>
          <a:p>
            <a:fld id="{E8FEB35A-C977-464E-9EC3-874F3342E1E2}" type="slidenum">
              <a:rPr lang="en-US" smtClean="0"/>
              <a:t>15</a:t>
            </a:fld>
            <a:endParaRPr lang="en-US"/>
          </a:p>
        </p:txBody>
      </p:sp>
    </p:spTree>
    <p:extLst>
      <p:ext uri="{BB962C8B-B14F-4D97-AF65-F5344CB8AC3E}">
        <p14:creationId xmlns:p14="http://schemas.microsoft.com/office/powerpoint/2010/main" val="10538355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Say something here….</a:t>
            </a:r>
            <a:endParaRPr lang="en-US" dirty="0"/>
          </a:p>
        </p:txBody>
      </p:sp>
      <p:sp>
        <p:nvSpPr>
          <p:cNvPr id="4" name="Slide Number Placeholder 3"/>
          <p:cNvSpPr>
            <a:spLocks noGrp="1"/>
          </p:cNvSpPr>
          <p:nvPr>
            <p:ph type="sldNum" sz="quarter" idx="10"/>
          </p:nvPr>
        </p:nvSpPr>
        <p:spPr/>
        <p:txBody>
          <a:bodyPr/>
          <a:lstStyle/>
          <a:p>
            <a:fld id="{E8FEB35A-C977-464E-9EC3-874F3342E1E2}" type="slidenum">
              <a:rPr lang="en-US" smtClean="0"/>
              <a:t>16</a:t>
            </a:fld>
            <a:endParaRPr lang="en-US"/>
          </a:p>
        </p:txBody>
      </p:sp>
    </p:spTree>
    <p:extLst>
      <p:ext uri="{BB962C8B-B14F-4D97-AF65-F5344CB8AC3E}">
        <p14:creationId xmlns:p14="http://schemas.microsoft.com/office/powerpoint/2010/main" val="19999059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E8FEB35A-C977-464E-9EC3-874F3342E1E2}" type="slidenum">
              <a:rPr lang="en-US" smtClean="0"/>
              <a:t>2</a:t>
            </a:fld>
            <a:endParaRPr lang="en-US"/>
          </a:p>
        </p:txBody>
      </p:sp>
    </p:spTree>
    <p:extLst>
      <p:ext uri="{BB962C8B-B14F-4D97-AF65-F5344CB8AC3E}">
        <p14:creationId xmlns:p14="http://schemas.microsoft.com/office/powerpoint/2010/main" val="10668995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FEB35A-C977-464E-9EC3-874F3342E1E2}" type="slidenum">
              <a:rPr lang="en-US" smtClean="0"/>
              <a:t>3</a:t>
            </a:fld>
            <a:endParaRPr lang="en-US"/>
          </a:p>
        </p:txBody>
      </p:sp>
    </p:spTree>
    <p:extLst>
      <p:ext uri="{BB962C8B-B14F-4D97-AF65-F5344CB8AC3E}">
        <p14:creationId xmlns:p14="http://schemas.microsoft.com/office/powerpoint/2010/main" val="30394374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hope you’re familiar, or will become more familiar with our logo. We are a program of the Indiana Community Action Association</a:t>
            </a:r>
          </a:p>
          <a:p>
            <a:endParaRPr lang="en-US" baseline="0" dirty="0" smtClean="0"/>
          </a:p>
          <a:p>
            <a:r>
              <a:rPr lang="en-US" baseline="0" dirty="0" smtClean="0"/>
              <a:t>The Institute’s mission allow us to focus on a broad range of issues that can alleviate poverty and move more folks into the middle class. </a:t>
            </a:r>
          </a:p>
          <a:p>
            <a:endParaRPr lang="en-US" baseline="0" dirty="0" smtClean="0"/>
          </a:p>
          <a:p>
            <a:endParaRPr lang="en-US" baseline="0" dirty="0" smtClean="0"/>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E8FEB35A-C977-464E-9EC3-874F3342E1E2}" type="slidenum">
              <a:rPr lang="en-US" smtClean="0"/>
              <a:t>4</a:t>
            </a:fld>
            <a:endParaRPr lang="en-US"/>
          </a:p>
        </p:txBody>
      </p:sp>
    </p:spTree>
    <p:extLst>
      <p:ext uri="{BB962C8B-B14F-4D97-AF65-F5344CB8AC3E}">
        <p14:creationId xmlns:p14="http://schemas.microsoft.com/office/powerpoint/2010/main" val="39938912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Before we discuss the Cliff Effect, let’s</a:t>
            </a:r>
            <a:r>
              <a:rPr lang="en-US" baseline="0" dirty="0" smtClean="0"/>
              <a:t> back up a bit to talk about Self-Sufficiency. Our Self-Sufficiency Standard is a more useful measure in determining a family’s need – than say, the Federal poverty guidelines. We’ll highlight the advantages the Standard has over the Federal Poverty Guidelines in a moment. </a:t>
            </a:r>
            <a:br>
              <a:rPr lang="en-US" baseline="0" dirty="0" smtClean="0"/>
            </a:br>
            <a:endParaRPr lang="en-US" baseline="0" dirty="0" smtClean="0"/>
          </a:p>
          <a:p>
            <a:r>
              <a:rPr lang="en-US" baseline="0" dirty="0" smtClean="0"/>
              <a:t>By the way, the ability to care for their families, or basic needs, is a barebones budget. It does not include durable goods such as furniture or appliances, payments on debt, savings, or asset accumulation such as a home, education or retirement.</a:t>
            </a:r>
          </a:p>
          <a:p>
            <a:endParaRPr lang="en-US" baseline="0" dirty="0" smtClean="0"/>
          </a:p>
          <a:p>
            <a:r>
              <a:rPr lang="en-US" baseline="0" dirty="0" smtClean="0"/>
              <a:t>The Calculator is an online interactive version of the Standard that is readily available for all, but is largely used by case managers in the non for profit sector to empower clients with information and tools that allow them to develop their own strategies for achieving self-sufficiency.</a:t>
            </a:r>
          </a:p>
          <a:p>
            <a:endParaRPr lang="en-US" baseline="0" dirty="0" smtClean="0"/>
          </a:p>
          <a:p>
            <a:r>
              <a:rPr lang="en-US" baseline="0" dirty="0" smtClean="0"/>
              <a:t>It not only provides interactive budgeting tools, but also provides direction and resources to high-wage, in-demand jobs, and the necessary education or training facilities for those jobs.</a:t>
            </a:r>
          </a:p>
          <a:p>
            <a:endParaRPr lang="en-US" baseline="0" dirty="0" smtClean="0"/>
          </a:p>
          <a:p>
            <a:r>
              <a:rPr lang="en-US" baseline="0" dirty="0" smtClean="0"/>
              <a:t>You can find a wide-range of ways the Standard and Calculator have been used for Assessment of Public Policy Options, Targeting of Job Training Resources, Targeting Education Resources, Program Evaluation and Public Education, in the 37 other states that have developed a Self-Sufficiency Standard - in Appendix B of our Self-Sufficiency Standard –available online.</a:t>
            </a:r>
          </a:p>
          <a:p>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Finally, Self-Sufficiency was acknowledged in House Resolution 62. </a:t>
            </a:r>
          </a:p>
          <a:p>
            <a:endParaRPr lang="en-US" dirty="0"/>
          </a:p>
        </p:txBody>
      </p:sp>
      <p:sp>
        <p:nvSpPr>
          <p:cNvPr id="4" name="Slide Number Placeholder 3"/>
          <p:cNvSpPr>
            <a:spLocks noGrp="1"/>
          </p:cNvSpPr>
          <p:nvPr>
            <p:ph type="sldNum" sz="quarter" idx="10"/>
          </p:nvPr>
        </p:nvSpPr>
        <p:spPr/>
        <p:txBody>
          <a:bodyPr/>
          <a:lstStyle/>
          <a:p>
            <a:fld id="{E8FEB35A-C977-464E-9EC3-874F3342E1E2}" type="slidenum">
              <a:rPr lang="en-US" smtClean="0"/>
              <a:t>5</a:t>
            </a:fld>
            <a:endParaRPr lang="en-US"/>
          </a:p>
        </p:txBody>
      </p:sp>
    </p:spTree>
    <p:extLst>
      <p:ext uri="{BB962C8B-B14F-4D97-AF65-F5344CB8AC3E}">
        <p14:creationId xmlns:p14="http://schemas.microsoft.com/office/powerpoint/2010/main" val="3975667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how does the Self-Sufficiency Standard differ</a:t>
            </a:r>
            <a:r>
              <a:rPr lang="en-US" baseline="0" dirty="0" smtClean="0"/>
              <a:t> from the Federal Poverty Guidelines?</a:t>
            </a:r>
            <a:br>
              <a:rPr lang="en-US" baseline="0" dirty="0" smtClean="0"/>
            </a:br>
            <a:r>
              <a:rPr lang="en-US" baseline="0" dirty="0" smtClean="0"/>
              <a:t/>
            </a:r>
            <a:br>
              <a:rPr lang="en-US" baseline="0" dirty="0" smtClean="0"/>
            </a:br>
            <a:r>
              <a:rPr lang="en-US" baseline="0" dirty="0" smtClean="0"/>
              <a:t>Most important to note is that the Federal Poverty Guidelines – created in the 1960’s – assumes that food is 1/3rd of a families budget. It also does not take into account geographical location – as the Standard does.</a:t>
            </a:r>
            <a:endParaRPr lang="en-US" dirty="0"/>
          </a:p>
        </p:txBody>
      </p:sp>
      <p:sp>
        <p:nvSpPr>
          <p:cNvPr id="4" name="Slide Number Placeholder 3"/>
          <p:cNvSpPr>
            <a:spLocks noGrp="1"/>
          </p:cNvSpPr>
          <p:nvPr>
            <p:ph type="sldNum" sz="quarter" idx="10"/>
          </p:nvPr>
        </p:nvSpPr>
        <p:spPr/>
        <p:txBody>
          <a:bodyPr/>
          <a:lstStyle/>
          <a:p>
            <a:fld id="{E8FEB35A-C977-464E-9EC3-874F3342E1E2}" type="slidenum">
              <a:rPr lang="en-US" smtClean="0"/>
              <a:t>6</a:t>
            </a:fld>
            <a:endParaRPr lang="en-US"/>
          </a:p>
        </p:txBody>
      </p:sp>
    </p:spTree>
    <p:extLst>
      <p:ext uri="{BB962C8B-B14F-4D97-AF65-F5344CB8AC3E}">
        <p14:creationId xmlns:p14="http://schemas.microsoft.com/office/powerpoint/2010/main" val="34177493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Clearly, the</a:t>
            </a:r>
            <a:r>
              <a:rPr lang="en-US" baseline="0" dirty="0" smtClean="0"/>
              <a:t> assumption that food is 1/3</a:t>
            </a:r>
            <a:r>
              <a:rPr lang="en-US" baseline="30000" dirty="0" smtClean="0"/>
              <a:t>rd</a:t>
            </a:r>
            <a:r>
              <a:rPr lang="en-US" baseline="0" dirty="0" smtClean="0"/>
              <a:t> of a families budget is outdated. According to The Standard, food only represents 12% of monthly expenses. </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Also, note that child care is 28% of monthly expenses. A recent report by the USDA found that Childcare costs in Indiana were the 10</a:t>
            </a:r>
            <a:r>
              <a:rPr lang="en-US" baseline="30000" dirty="0" smtClean="0"/>
              <a:t>th</a:t>
            </a:r>
            <a:r>
              <a:rPr lang="en-US" baseline="0" dirty="0" smtClean="0"/>
              <a:t> highest in the nation – as a percentage of income. </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This will be an important factor when we talk about the Cliff Effect.</a:t>
            </a:r>
            <a:endParaRPr lang="en-US" dirty="0" smtClean="0"/>
          </a:p>
          <a:p>
            <a:endParaRPr lang="en-US" dirty="0"/>
          </a:p>
        </p:txBody>
      </p:sp>
      <p:sp>
        <p:nvSpPr>
          <p:cNvPr id="4" name="Slide Number Placeholder 3"/>
          <p:cNvSpPr>
            <a:spLocks noGrp="1"/>
          </p:cNvSpPr>
          <p:nvPr>
            <p:ph type="sldNum" sz="quarter" idx="10"/>
          </p:nvPr>
        </p:nvSpPr>
        <p:spPr/>
        <p:txBody>
          <a:bodyPr/>
          <a:lstStyle/>
          <a:p>
            <a:fld id="{E8FEB35A-C977-464E-9EC3-874F3342E1E2}" type="slidenum">
              <a:rPr lang="en-US" smtClean="0"/>
              <a:t>7</a:t>
            </a:fld>
            <a:endParaRPr lang="en-US"/>
          </a:p>
        </p:txBody>
      </p:sp>
    </p:spTree>
    <p:extLst>
      <p:ext uri="{BB962C8B-B14F-4D97-AF65-F5344CB8AC3E}">
        <p14:creationId xmlns:p14="http://schemas.microsoft.com/office/powerpoint/2010/main" val="29088576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 just recently, you may have seen the</a:t>
            </a:r>
            <a:r>
              <a:rPr lang="en-US" baseline="0" dirty="0" smtClean="0"/>
              <a:t> report by the Center on Budget and Policy Priorities on Income Inequality. From the 1990’s through the mid 2000’s, the growth in Indiana's income gap was the 6</a:t>
            </a:r>
            <a:r>
              <a:rPr lang="en-US" baseline="30000" dirty="0" smtClean="0"/>
              <a:t>th</a:t>
            </a:r>
            <a:r>
              <a:rPr lang="en-US" baseline="0" dirty="0" smtClean="0"/>
              <a:t> highest in the nation. </a:t>
            </a:r>
          </a:p>
          <a:p>
            <a:endParaRPr lang="en-US" baseline="0" dirty="0" smtClean="0"/>
          </a:p>
          <a:p>
            <a:r>
              <a:rPr lang="en-US" baseline="0" dirty="0" smtClean="0"/>
              <a:t>But, this didn’t happen because the top fifth gained, it’s largely because the poor got poorer.  </a:t>
            </a:r>
          </a:p>
          <a:p>
            <a:endParaRPr lang="en-US" baseline="0" dirty="0" smtClean="0"/>
          </a:p>
          <a:p>
            <a:r>
              <a:rPr lang="en-US" baseline="0" dirty="0" smtClean="0"/>
              <a:t>Indeed, our reading of the most recent Census data suggests from 2010 to 2011, a large majority of Hoosiers who moved out of the 100 to 200 percent FPG levels fell deeper into poverty – below 100%.</a:t>
            </a:r>
          </a:p>
          <a:p>
            <a:endParaRPr lang="en-US" baseline="0" dirty="0" smtClean="0"/>
          </a:p>
          <a:p>
            <a:r>
              <a:rPr lang="en-US" dirty="0" smtClean="0"/>
              <a:t>Our</a:t>
            </a:r>
            <a:r>
              <a:rPr lang="en-US" baseline="0" dirty="0" smtClean="0"/>
              <a:t> view is that along with post industry decline common in rust belt states, the disincentives created by policy design here in Indiana – coupled with a disproportionate amount of low wage jobs - explain much of this barrier to upward mobility – or, continued growth in poverty.</a:t>
            </a:r>
            <a:endParaRPr lang="en-US" dirty="0"/>
          </a:p>
        </p:txBody>
      </p:sp>
      <p:sp>
        <p:nvSpPr>
          <p:cNvPr id="4" name="Slide Number Placeholder 3"/>
          <p:cNvSpPr>
            <a:spLocks noGrp="1"/>
          </p:cNvSpPr>
          <p:nvPr>
            <p:ph type="sldNum" sz="quarter" idx="10"/>
          </p:nvPr>
        </p:nvSpPr>
        <p:spPr/>
        <p:txBody>
          <a:bodyPr/>
          <a:lstStyle/>
          <a:p>
            <a:fld id="{E8FEB35A-C977-464E-9EC3-874F3342E1E2}" type="slidenum">
              <a:rPr lang="en-US" smtClean="0"/>
              <a:t>8</a:t>
            </a:fld>
            <a:endParaRPr lang="en-US"/>
          </a:p>
        </p:txBody>
      </p:sp>
    </p:spTree>
    <p:extLst>
      <p:ext uri="{BB962C8B-B14F-4D97-AF65-F5344CB8AC3E}">
        <p14:creationId xmlns:p14="http://schemas.microsoft.com/office/powerpoint/2010/main" val="34028689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can see here that the wage required</a:t>
            </a:r>
            <a:r>
              <a:rPr lang="en-US" baseline="0" dirty="0" smtClean="0"/>
              <a:t> for self-sufficiency in Marion County – for this particular family type – is well above the median hourly wage of $15.10 per hour.</a:t>
            </a:r>
            <a:endParaRPr lang="en-US" dirty="0" smtClean="0"/>
          </a:p>
          <a:p>
            <a:endParaRPr lang="en-US" dirty="0" smtClean="0"/>
          </a:p>
          <a:p>
            <a:r>
              <a:rPr lang="en-US" dirty="0" smtClean="0"/>
              <a:t>Again, </a:t>
            </a:r>
            <a:r>
              <a:rPr lang="en-US" dirty="0"/>
              <a:t>self-sufficiency is generally defined as 200 percent </a:t>
            </a:r>
            <a:r>
              <a:rPr lang="en-US" dirty="0" smtClean="0"/>
              <a:t>FPG.</a:t>
            </a:r>
            <a:r>
              <a:rPr lang="en-US" baseline="0" dirty="0" smtClean="0"/>
              <a:t> Because the Standard measures self-sufficiency by County, t</a:t>
            </a:r>
            <a:r>
              <a:rPr lang="en-US" dirty="0" smtClean="0"/>
              <a:t>he </a:t>
            </a:r>
            <a:r>
              <a:rPr lang="en-US" dirty="0"/>
              <a:t>range for self-sufficiency is anywhere from 270 percent of FPG in Hamilton </a:t>
            </a:r>
            <a:r>
              <a:rPr lang="en-US" dirty="0" smtClean="0"/>
              <a:t>County (nearly $50,000 annually)  </a:t>
            </a:r>
            <a:r>
              <a:rPr lang="en-US" dirty="0"/>
              <a:t>to 144 percent of FPG in Vermillion </a:t>
            </a:r>
            <a:r>
              <a:rPr lang="en-US" dirty="0" smtClean="0"/>
              <a:t>County (just</a:t>
            </a:r>
            <a:r>
              <a:rPr lang="en-US" baseline="0" dirty="0" smtClean="0"/>
              <a:t> over $26,000 annually)</a:t>
            </a:r>
            <a:r>
              <a:rPr lang="en-US" dirty="0" smtClean="0"/>
              <a:t>. </a:t>
            </a:r>
            <a:endParaRPr lang="en-US" dirty="0"/>
          </a:p>
          <a:p>
            <a:endParaRPr lang="en-US" dirty="0"/>
          </a:p>
        </p:txBody>
      </p:sp>
      <p:sp>
        <p:nvSpPr>
          <p:cNvPr id="4" name="Slide Number Placeholder 3"/>
          <p:cNvSpPr>
            <a:spLocks noGrp="1"/>
          </p:cNvSpPr>
          <p:nvPr>
            <p:ph type="sldNum" sz="quarter" idx="10"/>
          </p:nvPr>
        </p:nvSpPr>
        <p:spPr/>
        <p:txBody>
          <a:bodyPr/>
          <a:lstStyle/>
          <a:p>
            <a:fld id="{E8FEB35A-C977-464E-9EC3-874F3342E1E2}" type="slidenum">
              <a:rPr lang="en-US" smtClean="0"/>
              <a:t>9</a:t>
            </a:fld>
            <a:endParaRPr lang="en-US"/>
          </a:p>
        </p:txBody>
      </p:sp>
    </p:spTree>
    <p:extLst>
      <p:ext uri="{BB962C8B-B14F-4D97-AF65-F5344CB8AC3E}">
        <p14:creationId xmlns:p14="http://schemas.microsoft.com/office/powerpoint/2010/main" val="8646981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8730F379-591E-B541-A067-992012CA24C3}" type="datetimeFigureOut">
              <a:rPr lang="en-US" smtClean="0"/>
              <a:t>1/23/2013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F6FD854-C6C0-7C47-AA95-8A2BBDA47683}"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30F379-591E-B541-A067-992012CA24C3}" type="datetimeFigureOut">
              <a:rPr lang="en-US" smtClean="0"/>
              <a:t>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6FD854-C6C0-7C47-AA95-8A2BBDA4768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CF6FD854-C6C0-7C47-AA95-8A2BBDA47683}"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30F379-591E-B541-A067-992012CA24C3}" type="datetimeFigureOut">
              <a:rPr lang="en-US" smtClean="0"/>
              <a:t>1/23/2013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730F379-591E-B541-A067-992012CA24C3}" type="datetimeFigureOut">
              <a:rPr lang="en-US" smtClean="0"/>
              <a:t>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CF6FD854-C6C0-7C47-AA95-8A2BBDA47683}"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8730F379-591E-B541-A067-992012CA24C3}" type="datetimeFigureOut">
              <a:rPr lang="en-US" smtClean="0"/>
              <a:t>1/23/2013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F6FD854-C6C0-7C47-AA95-8A2BBDA47683}"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8730F379-591E-B541-A067-992012CA24C3}" type="datetimeFigureOut">
              <a:rPr lang="en-US" smtClean="0"/>
              <a:t>1/23/2013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6FD854-C6C0-7C47-AA95-8A2BBDA47683}"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730F379-591E-B541-A067-992012CA24C3}" type="datetimeFigureOut">
              <a:rPr lang="en-US" smtClean="0"/>
              <a:t>1/23/2013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CF6FD854-C6C0-7C47-AA95-8A2BBDA47683}"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730F379-591E-B541-A067-992012CA24C3}" type="datetimeFigureOut">
              <a:rPr lang="en-US" smtClean="0"/>
              <a:t>1/23/2013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CF6FD854-C6C0-7C47-AA95-8A2BBDA4768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8730F379-591E-B541-A067-992012CA24C3}" type="datetimeFigureOut">
              <a:rPr lang="en-US" smtClean="0"/>
              <a:t>1/23/2013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CF6FD854-C6C0-7C47-AA95-8A2BBDA4768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CF6FD854-C6C0-7C47-AA95-8A2BBDA47683}"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8730F379-591E-B541-A067-992012CA24C3}" type="datetimeFigureOut">
              <a:rPr lang="en-US" smtClean="0"/>
              <a:t>1/23/2013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CF6FD854-C6C0-7C47-AA95-8A2BBDA47683}"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Drag picture to placeholder or click icon to add</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8730F379-591E-B541-A067-992012CA24C3}" type="datetimeFigureOut">
              <a:rPr lang="en-US" smtClean="0"/>
              <a:t>1/23/2013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8730F379-591E-B541-A067-992012CA24C3}" type="datetimeFigureOut">
              <a:rPr lang="en-US" smtClean="0"/>
              <a:t>1/23/2013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CF6FD854-C6C0-7C47-AA95-8A2BBDA47683}"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youtube.com/watch?v=t9ZIaBweBds&amp;feature=g-all-u"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incap.org/iiwf" TargetMode="External"/><Relationship Id="rId7" Type="http://schemas.openxmlformats.org/officeDocument/2006/relationships/hyperlink" Target="mailto:dthomas@incap.org"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www.iiwf.blogspot.com" TargetMode="External"/><Relationship Id="rId5" Type="http://schemas.openxmlformats.org/officeDocument/2006/relationships/hyperlink" Target="http://www.facebook.com/IN.Institute" TargetMode="External"/><Relationship Id="rId4" Type="http://schemas.openxmlformats.org/officeDocument/2006/relationships/hyperlink" Target="https://twitter.com/INInstitute"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cicf.org/the-indianapolis-foundation"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www.nccp.org/"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hyperlink" Target="http://bit.ly/UntAsT"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www.indianaselfsufficiencystandard.org/"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1752600"/>
          </a:xfrm>
        </p:spPr>
        <p:txBody>
          <a:bodyPr>
            <a:normAutofit/>
          </a:bodyPr>
          <a:lstStyle/>
          <a:p>
            <a:r>
              <a:rPr lang="en-US" b="1" dirty="0" smtClean="0">
                <a:solidFill>
                  <a:srgbClr val="4B5064"/>
                </a:solidFill>
              </a:rPr>
              <a:t>THE CLIFF EFFECT</a:t>
            </a:r>
            <a:br>
              <a:rPr lang="en-US" b="1" dirty="0" smtClean="0">
                <a:solidFill>
                  <a:srgbClr val="4B5064"/>
                </a:solidFill>
              </a:rPr>
            </a:br>
            <a:r>
              <a:rPr lang="en-US" sz="2400" b="1" dirty="0" smtClean="0">
                <a:solidFill>
                  <a:srgbClr val="4B5064"/>
                </a:solidFill>
              </a:rPr>
              <a:t>ONE STEP FORWARD, TWO STEPS BACK</a:t>
            </a:r>
            <a:r>
              <a:rPr lang="en-US" sz="2400" dirty="0" smtClean="0">
                <a:solidFill>
                  <a:srgbClr val="4B5064"/>
                </a:solidFill>
              </a:rPr>
              <a:t/>
            </a:r>
            <a:br>
              <a:rPr lang="en-US" sz="2400" dirty="0" smtClean="0">
                <a:solidFill>
                  <a:srgbClr val="4B5064"/>
                </a:solidFill>
              </a:rPr>
            </a:br>
            <a:endParaRPr lang="en-US" sz="2000" dirty="0">
              <a:solidFill>
                <a:srgbClr val="4B5064"/>
              </a:solidFill>
            </a:endParaRPr>
          </a:p>
        </p:txBody>
      </p:sp>
      <p:sp>
        <p:nvSpPr>
          <p:cNvPr id="3" name="Subtitle 2"/>
          <p:cNvSpPr>
            <a:spLocks noGrp="1"/>
          </p:cNvSpPr>
          <p:nvPr>
            <p:ph type="subTitle" idx="1"/>
          </p:nvPr>
        </p:nvSpPr>
        <p:spPr>
          <a:xfrm>
            <a:off x="1371600" y="2819399"/>
            <a:ext cx="6400800" cy="3453870"/>
          </a:xfrm>
        </p:spPr>
        <p:txBody>
          <a:bodyPr>
            <a:normAutofit/>
          </a:bodyPr>
          <a:lstStyle/>
          <a:p>
            <a:endParaRPr lang="en-US" sz="2800" b="0" cap="none" dirty="0" smtClean="0"/>
          </a:p>
          <a:p>
            <a:r>
              <a:rPr lang="en-US" sz="2800" dirty="0" smtClean="0">
                <a:solidFill>
                  <a:srgbClr val="546D7A"/>
                </a:solidFill>
              </a:rPr>
              <a:t>Symposium:</a:t>
            </a:r>
          </a:p>
          <a:p>
            <a:endParaRPr lang="en-US" b="0" dirty="0"/>
          </a:p>
          <a:p>
            <a:r>
              <a:rPr lang="en-US" sz="2400" i="1" cap="none" dirty="0" smtClean="0">
                <a:solidFill>
                  <a:srgbClr val="546D7A"/>
                </a:solidFill>
              </a:rPr>
              <a:t>On Removing Barriers to Economic </a:t>
            </a:r>
            <a:r>
              <a:rPr lang="en-US" sz="2400" i="1" cap="none" dirty="0">
                <a:solidFill>
                  <a:srgbClr val="546D7A"/>
                </a:solidFill>
              </a:rPr>
              <a:t>M</a:t>
            </a:r>
            <a:r>
              <a:rPr lang="en-US" sz="2400" i="1" cap="none" dirty="0" smtClean="0">
                <a:solidFill>
                  <a:srgbClr val="546D7A"/>
                </a:solidFill>
              </a:rPr>
              <a:t>obility</a:t>
            </a:r>
            <a:endParaRPr lang="en-US" sz="2400" b="0" cap="none" dirty="0" smtClean="0">
              <a:solidFill>
                <a:srgbClr val="546D7A"/>
              </a:solidFill>
            </a:endParaRPr>
          </a:p>
        </p:txBody>
      </p:sp>
      <p:sp>
        <p:nvSpPr>
          <p:cNvPr id="8" name="TextBox 7"/>
          <p:cNvSpPr txBox="1"/>
          <p:nvPr/>
        </p:nvSpPr>
        <p:spPr>
          <a:xfrm>
            <a:off x="4336769" y="3686514"/>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5723144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1272" y="275748"/>
            <a:ext cx="8534400" cy="909589"/>
          </a:xfrm>
        </p:spPr>
        <p:txBody>
          <a:bodyPr>
            <a:normAutofit fontScale="90000"/>
          </a:bodyPr>
          <a:lstStyle/>
          <a:p>
            <a:pPr marL="0" indent="0"/>
            <a:r>
              <a:rPr lang="en-US" sz="2600" b="1" dirty="0">
                <a:solidFill>
                  <a:srgbClr val="4B5064"/>
                </a:solidFill>
              </a:rPr>
              <a:t>Self Sufficiency Wage Compared to Other Benchmarks </a:t>
            </a:r>
            <a:r>
              <a:rPr lang="en-US" sz="2600" b="1" baseline="30000" dirty="0">
                <a:solidFill>
                  <a:srgbClr val="4B5064"/>
                </a:solidFill>
              </a:rPr>
              <a:t/>
            </a:r>
            <a:br>
              <a:rPr lang="en-US" sz="2600" b="1" baseline="30000" dirty="0">
                <a:solidFill>
                  <a:srgbClr val="4B5064"/>
                </a:solidFill>
              </a:rPr>
            </a:br>
            <a:r>
              <a:rPr lang="en-US" sz="1800" dirty="0">
                <a:solidFill>
                  <a:srgbClr val="4B5064"/>
                </a:solidFill>
              </a:rPr>
              <a:t>2009-2011, One Adult, One Preschooler, and One </a:t>
            </a:r>
            <a:r>
              <a:rPr lang="en-US" sz="1800" dirty="0" err="1">
                <a:solidFill>
                  <a:srgbClr val="4B5064"/>
                </a:solidFill>
              </a:rPr>
              <a:t>Schoolage</a:t>
            </a:r>
            <a:r>
              <a:rPr lang="en-US" sz="1800" dirty="0">
                <a:solidFill>
                  <a:srgbClr val="4B5064"/>
                </a:solidFill>
              </a:rPr>
              <a:t> Child, Marion County, IN</a:t>
            </a:r>
          </a:p>
        </p:txBody>
      </p:sp>
      <p:sp>
        <p:nvSpPr>
          <p:cNvPr id="3" name="Content Placeholder 2"/>
          <p:cNvSpPr>
            <a:spLocks noGrp="1"/>
          </p:cNvSpPr>
          <p:nvPr>
            <p:ph sz="quarter" idx="1"/>
          </p:nvPr>
        </p:nvSpPr>
        <p:spPr/>
        <p:txBody>
          <a:bodyPr>
            <a:normAutofit/>
          </a:bodyPr>
          <a:lstStyle/>
          <a:p>
            <a:pPr marL="0" indent="0" algn="ctr">
              <a:buNone/>
            </a:pPr>
            <a:endParaRPr lang="en-US" sz="1400" dirty="0">
              <a:solidFill>
                <a:schemeClr val="tx2"/>
              </a:solidFill>
            </a:endParaRPr>
          </a:p>
        </p:txBody>
      </p:sp>
      <p:pic>
        <p:nvPicPr>
          <p:cNvPr id="5123" name="Picture 3" descr="C:\Users\dthomas\Desktop\asasfsdf.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3794" y="1527048"/>
            <a:ext cx="7983217" cy="3438095"/>
          </a:xfrm>
          <a:prstGeom prst="roundRect">
            <a:avLst>
              <a:gd name="adj" fmla="val 8594"/>
            </a:avLst>
          </a:prstGeom>
          <a:solidFill>
            <a:srgbClr val="FFFFFF">
              <a:shade val="85000"/>
            </a:srgbClr>
          </a:solidFill>
          <a:ln w="38100">
            <a:solidFill>
              <a:schemeClr val="tx2"/>
            </a:solidFill>
          </a:ln>
          <a:effectLst/>
          <a:extLst/>
        </p:spPr>
      </p:pic>
      <p:sp>
        <p:nvSpPr>
          <p:cNvPr id="4" name="Rectangle 3"/>
          <p:cNvSpPr/>
          <p:nvPr/>
        </p:nvSpPr>
        <p:spPr>
          <a:xfrm>
            <a:off x="271272" y="5040589"/>
            <a:ext cx="8503920" cy="1323439"/>
          </a:xfrm>
          <a:prstGeom prst="rect">
            <a:avLst/>
          </a:prstGeom>
        </p:spPr>
        <p:txBody>
          <a:bodyPr wrap="square">
            <a:spAutoFit/>
          </a:bodyPr>
          <a:lstStyle/>
          <a:p>
            <a:pPr algn="just"/>
            <a:r>
              <a:rPr lang="en-US" sz="1000" b="1" dirty="0" smtClean="0"/>
              <a:t>Supplemental </a:t>
            </a:r>
            <a:r>
              <a:rPr lang="en-US" sz="1000" b="1" dirty="0"/>
              <a:t>Nutrition Assistance Program (SNAP) Benefits: </a:t>
            </a:r>
            <a:r>
              <a:rPr lang="en-US" sz="1000" dirty="0"/>
              <a:t>The maximum benefit for a family of 3 is $6,312--the maximums haven’t changed since </a:t>
            </a:r>
            <a:r>
              <a:rPr lang="en-US" sz="1000" dirty="0" smtClean="0"/>
              <a:t>2009</a:t>
            </a:r>
            <a:r>
              <a:rPr lang="en-US" sz="1000" dirty="0"/>
              <a:t>. </a:t>
            </a:r>
          </a:p>
          <a:p>
            <a:pPr algn="just"/>
            <a:r>
              <a:rPr lang="en-US" sz="1000" b="1" dirty="0" smtClean="0"/>
              <a:t>Full </a:t>
            </a:r>
            <a:r>
              <a:rPr lang="en-US" sz="1000" b="1" dirty="0"/>
              <a:t>Time Minimum Wage: </a:t>
            </a:r>
            <a:r>
              <a:rPr lang="en-US" sz="1000" dirty="0"/>
              <a:t>2080 hours for full-time work by federal minimum wage of $7.25 per hour = $15,080. After payroll taxes and tax credits (totaling $6,524.50), the grand total = $21,604.50. </a:t>
            </a:r>
          </a:p>
          <a:p>
            <a:pPr algn="just"/>
            <a:r>
              <a:rPr lang="en-US" sz="1000" b="1" dirty="0" smtClean="0"/>
              <a:t>Self </a:t>
            </a:r>
            <a:r>
              <a:rPr lang="en-US" sz="1000" b="1" dirty="0"/>
              <a:t>Sufficiency Wage: </a:t>
            </a:r>
            <a:r>
              <a:rPr lang="en-US" sz="1000" dirty="0"/>
              <a:t>This number is based on a combination of expenses from the Institute’s 2009 Self-Sufficiency Standard and NCCP’s Basic Needs Budget. </a:t>
            </a:r>
          </a:p>
          <a:p>
            <a:pPr algn="just"/>
            <a:r>
              <a:rPr lang="en-US" sz="1000" b="1" dirty="0" smtClean="0"/>
              <a:t>Median </a:t>
            </a:r>
            <a:r>
              <a:rPr lang="en-US" sz="1000" b="1" dirty="0"/>
              <a:t>Family Income: </a:t>
            </a:r>
            <a:r>
              <a:rPr lang="en-US" sz="1000" dirty="0"/>
              <a:t>The U.S. Department of Housing and Urban Development (HUD) uses area median family income as a standard to assess families’ needs for </a:t>
            </a:r>
            <a:r>
              <a:rPr lang="en-US" sz="1000" dirty="0" smtClean="0"/>
              <a:t> housing </a:t>
            </a:r>
            <a:r>
              <a:rPr lang="en-US" sz="1000" dirty="0"/>
              <a:t>assistance. </a:t>
            </a:r>
          </a:p>
        </p:txBody>
      </p:sp>
    </p:spTree>
    <p:extLst>
      <p:ext uri="{BB962C8B-B14F-4D97-AF65-F5344CB8AC3E}">
        <p14:creationId xmlns:p14="http://schemas.microsoft.com/office/powerpoint/2010/main" val="25943774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4B5064"/>
                </a:solidFill>
              </a:rPr>
              <a:t>Often Times, Work </a:t>
            </a:r>
            <a:r>
              <a:rPr lang="en-US" b="1" dirty="0">
                <a:solidFill>
                  <a:srgbClr val="4B5064"/>
                </a:solidFill>
              </a:rPr>
              <a:t>I</a:t>
            </a:r>
            <a:r>
              <a:rPr lang="en-US" b="1" dirty="0" smtClean="0">
                <a:solidFill>
                  <a:srgbClr val="4B5064"/>
                </a:solidFill>
              </a:rPr>
              <a:t>sn’t </a:t>
            </a:r>
            <a:r>
              <a:rPr lang="en-US" b="1" dirty="0">
                <a:solidFill>
                  <a:srgbClr val="4B5064"/>
                </a:solidFill>
              </a:rPr>
              <a:t>E</a:t>
            </a:r>
            <a:r>
              <a:rPr lang="en-US" b="1" dirty="0" smtClean="0">
                <a:solidFill>
                  <a:srgbClr val="4B5064"/>
                </a:solidFill>
              </a:rPr>
              <a:t>nough </a:t>
            </a:r>
            <a:endParaRPr lang="en-US" dirty="0">
              <a:solidFill>
                <a:srgbClr val="4B5064"/>
              </a:solidFill>
            </a:endParaRPr>
          </a:p>
        </p:txBody>
      </p:sp>
      <p:sp>
        <p:nvSpPr>
          <p:cNvPr id="3" name="Content Placeholder 2"/>
          <p:cNvSpPr>
            <a:spLocks noGrp="1"/>
          </p:cNvSpPr>
          <p:nvPr>
            <p:ph sz="quarter" idx="1"/>
          </p:nvPr>
        </p:nvSpPr>
        <p:spPr/>
        <p:txBody>
          <a:bodyPr/>
          <a:lstStyle/>
          <a:p>
            <a:pPr marL="0" indent="0">
              <a:buNone/>
            </a:pPr>
            <a:endParaRPr lang="en-US" dirty="0"/>
          </a:p>
        </p:txBody>
      </p:sp>
      <p:pic>
        <p:nvPicPr>
          <p:cNvPr id="1026" name="Picture 2" descr="C:\Users\dthomas\Desktop\Captur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1752" y="1527048"/>
            <a:ext cx="8503920" cy="4823716"/>
          </a:xfrm>
          <a:prstGeom prst="rect">
            <a:avLst/>
          </a:prstGeom>
          <a:noFill/>
          <a:ln w="38100">
            <a:solidFill>
              <a:schemeClr val="tx2"/>
            </a:solidFill>
          </a:ln>
          <a:extLst>
            <a:ext uri="{909E8E84-426E-40DD-AFC4-6F175D3DCCD1}">
              <a14:hiddenFill xmlns:a14="http://schemas.microsoft.com/office/drawing/2010/main">
                <a:solidFill>
                  <a:srgbClr val="FFFFFF"/>
                </a:solidFill>
              </a14:hiddenFill>
            </a:ext>
          </a:extLst>
        </p:spPr>
      </p:pic>
      <p:sp>
        <p:nvSpPr>
          <p:cNvPr id="5" name="Right Arrow 4"/>
          <p:cNvSpPr/>
          <p:nvPr/>
        </p:nvSpPr>
        <p:spPr>
          <a:xfrm>
            <a:off x="2434282" y="5807676"/>
            <a:ext cx="636620" cy="241945"/>
          </a:xfrm>
          <a:prstGeom prst="righ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solidFill>
                <a:schemeClr val="accent1"/>
              </a:solidFill>
            </a:endParaRPr>
          </a:p>
        </p:txBody>
      </p:sp>
    </p:spTree>
    <p:extLst>
      <p:ext uri="{BB962C8B-B14F-4D97-AF65-F5344CB8AC3E}">
        <p14:creationId xmlns:p14="http://schemas.microsoft.com/office/powerpoint/2010/main" val="9355478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4B5064"/>
                </a:solidFill>
              </a:rPr>
              <a:t>Work Supports…</a:t>
            </a:r>
            <a:endParaRPr lang="en-US" sz="3200" b="1" dirty="0">
              <a:solidFill>
                <a:srgbClr val="4B5064"/>
              </a:solidFill>
            </a:endParaRPr>
          </a:p>
        </p:txBody>
      </p:sp>
      <p:sp>
        <p:nvSpPr>
          <p:cNvPr id="3" name="Content Placeholder 2"/>
          <p:cNvSpPr>
            <a:spLocks noGrp="1"/>
          </p:cNvSpPr>
          <p:nvPr>
            <p:ph sz="quarter" idx="1"/>
          </p:nvPr>
        </p:nvSpPr>
        <p:spPr>
          <a:xfrm>
            <a:off x="301752" y="1527047"/>
            <a:ext cx="8503920" cy="4922689"/>
          </a:xfrm>
        </p:spPr>
        <p:txBody>
          <a:bodyPr>
            <a:normAutofit fontScale="25000" lnSpcReduction="20000"/>
          </a:bodyPr>
          <a:lstStyle/>
          <a:p>
            <a:pPr algn="ctr"/>
            <a:endParaRPr lang="en-US" i="1" dirty="0" smtClean="0">
              <a:solidFill>
                <a:srgbClr val="4B5064"/>
              </a:solidFill>
            </a:endParaRPr>
          </a:p>
          <a:p>
            <a:pPr marL="0" indent="0" algn="ctr">
              <a:lnSpc>
                <a:spcPct val="120000"/>
              </a:lnSpc>
              <a:spcBef>
                <a:spcPts val="0"/>
              </a:spcBef>
              <a:buNone/>
            </a:pPr>
            <a:r>
              <a:rPr lang="en-US" sz="3600" i="1" dirty="0">
                <a:solidFill>
                  <a:srgbClr val="4B5064"/>
                </a:solidFill>
              </a:rPr>
              <a:t>“</a:t>
            </a:r>
            <a:r>
              <a:rPr lang="en-US" sz="6400" i="1" dirty="0">
                <a:solidFill>
                  <a:srgbClr val="4B5064"/>
                </a:solidFill>
              </a:rPr>
              <a:t>Credits like the EITC (Earned Income Tax Credit) and CTC (Child care Tax Credit) have </a:t>
            </a:r>
            <a:r>
              <a:rPr lang="en-US" sz="6400" i="1" dirty="0" smtClean="0">
                <a:solidFill>
                  <a:srgbClr val="4B5064"/>
                </a:solidFill>
              </a:rPr>
              <a:t>helped </a:t>
            </a:r>
            <a:r>
              <a:rPr lang="en-US" sz="6400" i="1" dirty="0">
                <a:solidFill>
                  <a:srgbClr val="4B5064"/>
                </a:solidFill>
              </a:rPr>
              <a:t>to reduce poverty, provide economic security, and offset declining labor-market </a:t>
            </a:r>
            <a:r>
              <a:rPr lang="en-US" sz="6400" i="1" dirty="0" smtClean="0">
                <a:solidFill>
                  <a:srgbClr val="4B5064"/>
                </a:solidFill>
              </a:rPr>
              <a:t>opportunities </a:t>
            </a:r>
            <a:r>
              <a:rPr lang="en-US" sz="6400" i="1" dirty="0">
                <a:solidFill>
                  <a:srgbClr val="4B5064"/>
                </a:solidFill>
              </a:rPr>
              <a:t>for low-income workers. The EITC alone is responsible for raising 6.6 </a:t>
            </a:r>
            <a:r>
              <a:rPr lang="en-US" sz="6400" i="1" dirty="0" smtClean="0">
                <a:solidFill>
                  <a:srgbClr val="4B5064"/>
                </a:solidFill>
              </a:rPr>
              <a:t>million </a:t>
            </a:r>
            <a:r>
              <a:rPr lang="en-US" sz="6400" i="1" dirty="0">
                <a:solidFill>
                  <a:srgbClr val="4B5064"/>
                </a:solidFill>
              </a:rPr>
              <a:t>people out of poverty, (including 3.3 million children).”  Brookings </a:t>
            </a:r>
            <a:r>
              <a:rPr lang="en-US" sz="6400" i="1" dirty="0" smtClean="0">
                <a:solidFill>
                  <a:srgbClr val="4B5064"/>
                </a:solidFill>
              </a:rPr>
              <a:t>Institution</a:t>
            </a:r>
          </a:p>
          <a:p>
            <a:pPr marL="0" indent="0" algn="ctr">
              <a:lnSpc>
                <a:spcPct val="120000"/>
              </a:lnSpc>
              <a:spcBef>
                <a:spcPts val="0"/>
              </a:spcBef>
              <a:buNone/>
            </a:pPr>
            <a:endParaRPr lang="en-US" sz="6400" i="1" dirty="0">
              <a:solidFill>
                <a:srgbClr val="4B5064"/>
              </a:solidFill>
            </a:endParaRPr>
          </a:p>
          <a:p>
            <a:pPr marL="0" indent="0" algn="just">
              <a:lnSpc>
                <a:spcPct val="120000"/>
              </a:lnSpc>
              <a:spcBef>
                <a:spcPts val="0"/>
              </a:spcBef>
              <a:buNone/>
            </a:pPr>
            <a:endParaRPr lang="en-US" i="1" dirty="0" smtClean="0">
              <a:solidFill>
                <a:srgbClr val="4B5064"/>
              </a:solidFill>
            </a:endParaRPr>
          </a:p>
          <a:p>
            <a:pPr algn="just">
              <a:lnSpc>
                <a:spcPct val="120000"/>
              </a:lnSpc>
              <a:spcBef>
                <a:spcPts val="0"/>
              </a:spcBef>
            </a:pPr>
            <a:r>
              <a:rPr lang="en-US" sz="8000" b="1" dirty="0" smtClean="0">
                <a:solidFill>
                  <a:srgbClr val="546D7A"/>
                </a:solidFill>
              </a:rPr>
              <a:t>Help </a:t>
            </a:r>
            <a:r>
              <a:rPr lang="en-US" sz="8000" b="1" dirty="0">
                <a:solidFill>
                  <a:srgbClr val="546D7A"/>
                </a:solidFill>
              </a:rPr>
              <a:t>bring families closer to self-sufficiency by bridging </a:t>
            </a:r>
            <a:r>
              <a:rPr lang="en-US" sz="8000" b="1" dirty="0" smtClean="0">
                <a:solidFill>
                  <a:srgbClr val="546D7A"/>
                </a:solidFill>
              </a:rPr>
              <a:t>the gap </a:t>
            </a:r>
            <a:r>
              <a:rPr lang="en-US" sz="8000" b="1" dirty="0">
                <a:solidFill>
                  <a:srgbClr val="546D7A"/>
                </a:solidFill>
              </a:rPr>
              <a:t>between </a:t>
            </a:r>
            <a:r>
              <a:rPr lang="en-US" sz="8000" b="1" dirty="0" smtClean="0">
                <a:solidFill>
                  <a:srgbClr val="546D7A"/>
                </a:solidFill>
              </a:rPr>
              <a:t>low-wage </a:t>
            </a:r>
            <a:r>
              <a:rPr lang="en-US" sz="8000" b="1" dirty="0">
                <a:solidFill>
                  <a:srgbClr val="546D7A"/>
                </a:solidFill>
              </a:rPr>
              <a:t>work and the increasing costs of </a:t>
            </a:r>
            <a:r>
              <a:rPr lang="en-US" sz="8000" b="1" dirty="0" smtClean="0">
                <a:solidFill>
                  <a:srgbClr val="546D7A"/>
                </a:solidFill>
              </a:rPr>
              <a:t>basic necessities. </a:t>
            </a:r>
          </a:p>
          <a:p>
            <a:pPr marL="0" indent="0" algn="just">
              <a:lnSpc>
                <a:spcPct val="120000"/>
              </a:lnSpc>
              <a:spcBef>
                <a:spcPts val="0"/>
              </a:spcBef>
              <a:buNone/>
            </a:pPr>
            <a:endParaRPr lang="en-US" sz="8000" b="1" dirty="0" smtClean="0">
              <a:solidFill>
                <a:srgbClr val="546D7A"/>
              </a:solidFill>
            </a:endParaRPr>
          </a:p>
          <a:p>
            <a:pPr algn="just">
              <a:lnSpc>
                <a:spcPct val="120000"/>
              </a:lnSpc>
              <a:spcBef>
                <a:spcPts val="0"/>
              </a:spcBef>
            </a:pPr>
            <a:r>
              <a:rPr lang="en-US" sz="8000" b="1" dirty="0" smtClean="0">
                <a:solidFill>
                  <a:srgbClr val="546D7A"/>
                </a:solidFill>
              </a:rPr>
              <a:t>Encourage progress </a:t>
            </a:r>
            <a:r>
              <a:rPr lang="en-US" sz="8000" b="1" dirty="0">
                <a:solidFill>
                  <a:srgbClr val="546D7A"/>
                </a:solidFill>
              </a:rPr>
              <a:t>in the workforce</a:t>
            </a:r>
            <a:r>
              <a:rPr lang="en-US" sz="8000" b="1" dirty="0" smtClean="0">
                <a:solidFill>
                  <a:srgbClr val="546D7A"/>
                </a:solidFill>
              </a:rPr>
              <a:t>.</a:t>
            </a:r>
          </a:p>
          <a:p>
            <a:pPr algn="just">
              <a:lnSpc>
                <a:spcPct val="120000"/>
              </a:lnSpc>
              <a:spcBef>
                <a:spcPts val="0"/>
              </a:spcBef>
            </a:pPr>
            <a:endParaRPr lang="en-US" sz="8000" b="1" dirty="0">
              <a:solidFill>
                <a:srgbClr val="546D7A"/>
              </a:solidFill>
            </a:endParaRPr>
          </a:p>
          <a:p>
            <a:pPr algn="just">
              <a:lnSpc>
                <a:spcPct val="120000"/>
              </a:lnSpc>
              <a:spcBef>
                <a:spcPts val="0"/>
              </a:spcBef>
            </a:pPr>
            <a:r>
              <a:rPr lang="en-US" sz="8000" b="1" dirty="0" smtClean="0">
                <a:solidFill>
                  <a:srgbClr val="546D7A"/>
                </a:solidFill>
              </a:rPr>
              <a:t>Are good fiscal policy by putting money into the hands of consumers.</a:t>
            </a:r>
          </a:p>
          <a:p>
            <a:pPr algn="just">
              <a:lnSpc>
                <a:spcPct val="120000"/>
              </a:lnSpc>
              <a:spcBef>
                <a:spcPts val="0"/>
              </a:spcBef>
            </a:pPr>
            <a:endParaRPr lang="en-US" sz="8000" b="1" dirty="0">
              <a:solidFill>
                <a:srgbClr val="546D7A"/>
              </a:solidFill>
            </a:endParaRPr>
          </a:p>
          <a:p>
            <a:pPr algn="just">
              <a:lnSpc>
                <a:spcPct val="120000"/>
              </a:lnSpc>
              <a:spcBef>
                <a:spcPts val="0"/>
              </a:spcBef>
            </a:pPr>
            <a:r>
              <a:rPr lang="en-US" sz="8000" b="1" dirty="0" smtClean="0">
                <a:solidFill>
                  <a:srgbClr val="546D7A"/>
                </a:solidFill>
              </a:rPr>
              <a:t>Have been proven to effectively lift millions out of poverty and put them on a path towards self-sufficiency.</a:t>
            </a:r>
          </a:p>
          <a:p>
            <a:pPr algn="just">
              <a:lnSpc>
                <a:spcPct val="120000"/>
              </a:lnSpc>
              <a:spcBef>
                <a:spcPts val="0"/>
              </a:spcBef>
            </a:pPr>
            <a:endParaRPr lang="en-US" sz="3400" i="1" dirty="0">
              <a:solidFill>
                <a:srgbClr val="546D7A"/>
              </a:solidFill>
            </a:endParaRPr>
          </a:p>
          <a:p>
            <a:pPr algn="just"/>
            <a:endParaRPr lang="en-US" i="1" dirty="0">
              <a:solidFill>
                <a:srgbClr val="4B5064"/>
              </a:solidFill>
            </a:endParaRPr>
          </a:p>
        </p:txBody>
      </p:sp>
    </p:spTree>
    <p:extLst>
      <p:ext uri="{BB962C8B-B14F-4D97-AF65-F5344CB8AC3E}">
        <p14:creationId xmlns:p14="http://schemas.microsoft.com/office/powerpoint/2010/main" val="32905895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indent="0"/>
            <a:r>
              <a:rPr lang="en-US" b="1" dirty="0" smtClean="0"/>
              <a:t/>
            </a:r>
            <a:br>
              <a:rPr lang="en-US" b="1" dirty="0" smtClean="0"/>
            </a:br>
            <a:r>
              <a:rPr lang="en-US" b="1" dirty="0"/>
              <a:t/>
            </a:r>
            <a:br>
              <a:rPr lang="en-US" b="1" dirty="0"/>
            </a:br>
            <a:r>
              <a:rPr lang="en-US" b="1" dirty="0" smtClean="0"/>
              <a:t/>
            </a:r>
            <a:br>
              <a:rPr lang="en-US" b="1" dirty="0" smtClean="0"/>
            </a:br>
            <a:r>
              <a:rPr lang="en-US" b="1" dirty="0" smtClean="0">
                <a:solidFill>
                  <a:srgbClr val="4B5064"/>
                </a:solidFill>
              </a:rPr>
              <a:t>The Cliff Effect</a:t>
            </a:r>
            <a:br>
              <a:rPr lang="en-US" b="1" dirty="0" smtClean="0">
                <a:solidFill>
                  <a:srgbClr val="4B5064"/>
                </a:solidFill>
              </a:rPr>
            </a:br>
            <a:r>
              <a:rPr lang="en-US" sz="1800" b="1" dirty="0" smtClean="0">
                <a:solidFill>
                  <a:srgbClr val="4B5064"/>
                </a:solidFill>
              </a:rPr>
              <a:t>One Adult, One Preschooler, and One </a:t>
            </a:r>
            <a:r>
              <a:rPr lang="en-US" sz="1800" b="1" dirty="0" err="1" smtClean="0">
                <a:solidFill>
                  <a:srgbClr val="4B5064"/>
                </a:solidFill>
              </a:rPr>
              <a:t>Schoolage</a:t>
            </a:r>
            <a:r>
              <a:rPr lang="en-US" sz="1800" b="1" dirty="0" smtClean="0">
                <a:solidFill>
                  <a:srgbClr val="4B5064"/>
                </a:solidFill>
              </a:rPr>
              <a:t> Child, Marion County, IN</a:t>
            </a:r>
            <a:endParaRPr lang="en-US" sz="1800" b="1" dirty="0">
              <a:solidFill>
                <a:srgbClr val="4B5064"/>
              </a:solidFill>
            </a:endParaRPr>
          </a:p>
        </p:txBody>
      </p:sp>
      <p:sp>
        <p:nvSpPr>
          <p:cNvPr id="3" name="Content Placeholder 2"/>
          <p:cNvSpPr>
            <a:spLocks noGrp="1"/>
          </p:cNvSpPr>
          <p:nvPr>
            <p:ph sz="quarter" idx="1"/>
          </p:nvPr>
        </p:nvSpPr>
        <p:spPr>
          <a:xfrm>
            <a:off x="301752" y="1527048"/>
            <a:ext cx="8503920" cy="4527763"/>
          </a:xfrm>
        </p:spPr>
        <p:txBody>
          <a:bodyPr>
            <a:normAutofit/>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sz="1700" dirty="0" smtClean="0"/>
          </a:p>
          <a:p>
            <a:pPr marL="0" indent="0">
              <a:buNone/>
            </a:pPr>
            <a:endParaRPr lang="en-US" sz="1700" dirty="0" smtClean="0">
              <a:solidFill>
                <a:schemeClr val="accent3">
                  <a:lumMod val="75000"/>
                </a:schemeClr>
              </a:solidFill>
            </a:endParaRPr>
          </a:p>
        </p:txBody>
      </p:sp>
      <p:pic>
        <p:nvPicPr>
          <p:cNvPr id="2050" name="Picture 2" descr="C:\Users\dthomas\Desktop\Captur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1752" y="1527048"/>
            <a:ext cx="8503920" cy="452776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791724" y="6054811"/>
            <a:ext cx="7521378" cy="338554"/>
          </a:xfrm>
          <a:prstGeom prst="rect">
            <a:avLst/>
          </a:prstGeom>
          <a:noFill/>
        </p:spPr>
        <p:txBody>
          <a:bodyPr wrap="square" rtlCol="0">
            <a:spAutoFit/>
          </a:bodyPr>
          <a:lstStyle/>
          <a:p>
            <a:r>
              <a:rPr lang="en-US" sz="1600" b="1" i="1" dirty="0" smtClean="0">
                <a:solidFill>
                  <a:srgbClr val="546D7A"/>
                </a:solidFill>
              </a:rPr>
              <a:t>Each dollar earned is offset by decreased benefits and higher taxes</a:t>
            </a:r>
            <a:r>
              <a:rPr lang="en-US" sz="1600" b="1" i="1" dirty="0" smtClean="0">
                <a:solidFill>
                  <a:srgbClr val="61898A"/>
                </a:solidFill>
              </a:rPr>
              <a:t>.</a:t>
            </a:r>
            <a:endParaRPr lang="en-US" sz="1600" b="1" i="1" dirty="0">
              <a:solidFill>
                <a:srgbClr val="61898A"/>
              </a:solidFill>
            </a:endParaRPr>
          </a:p>
        </p:txBody>
      </p:sp>
    </p:spTree>
    <p:extLst>
      <p:ext uri="{BB962C8B-B14F-4D97-AF65-F5344CB8AC3E}">
        <p14:creationId xmlns:p14="http://schemas.microsoft.com/office/powerpoint/2010/main" val="10509274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4B5064"/>
                </a:solidFill>
              </a:rPr>
              <a:t>So, What’s Happening Now?</a:t>
            </a:r>
            <a:endParaRPr lang="en-US" sz="2800" b="1" dirty="0">
              <a:solidFill>
                <a:srgbClr val="4B5064"/>
              </a:solidFill>
            </a:endParaRPr>
          </a:p>
        </p:txBody>
      </p:sp>
      <p:sp>
        <p:nvSpPr>
          <p:cNvPr id="3" name="Content Placeholder 2"/>
          <p:cNvSpPr>
            <a:spLocks noGrp="1"/>
          </p:cNvSpPr>
          <p:nvPr>
            <p:ph sz="quarter" idx="1"/>
          </p:nvPr>
        </p:nvSpPr>
        <p:spPr/>
        <p:txBody>
          <a:bodyPr/>
          <a:lstStyle/>
          <a:p>
            <a:pPr marL="0" indent="0" algn="ctr">
              <a:buNone/>
            </a:pPr>
            <a:r>
              <a:rPr lang="en-US" dirty="0" smtClean="0">
                <a:solidFill>
                  <a:srgbClr val="546D7A"/>
                </a:solidFill>
              </a:rPr>
              <a:t>Infographic Video Illustrates </a:t>
            </a:r>
            <a:r>
              <a:rPr lang="en-US" dirty="0">
                <a:solidFill>
                  <a:srgbClr val="546D7A"/>
                </a:solidFill>
              </a:rPr>
              <a:t>P</a:t>
            </a:r>
            <a:r>
              <a:rPr lang="en-US" dirty="0" smtClean="0">
                <a:solidFill>
                  <a:srgbClr val="546D7A"/>
                </a:solidFill>
              </a:rPr>
              <a:t>henomenon</a:t>
            </a:r>
            <a:endParaRPr lang="en-US" dirty="0">
              <a:solidFill>
                <a:srgbClr val="546D7A"/>
              </a:solidFill>
            </a:endParaRPr>
          </a:p>
        </p:txBody>
      </p:sp>
      <p:pic>
        <p:nvPicPr>
          <p:cNvPr id="3074" name="Picture 2" descr="C:\Users\dthomas\Desktop\Capture.P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49400" y="2356022"/>
            <a:ext cx="6097588" cy="3295650"/>
          </a:xfrm>
          <a:prstGeom prst="roundRect">
            <a:avLst>
              <a:gd name="adj" fmla="val 8594"/>
            </a:avLst>
          </a:prstGeom>
          <a:solidFill>
            <a:srgbClr val="FFFFFF">
              <a:shade val="85000"/>
            </a:srgbClr>
          </a:solidFill>
          <a:ln w="38100">
            <a:solidFill>
              <a:schemeClr val="tx2"/>
            </a:solidFill>
          </a:ln>
          <a:effectLst>
            <a:reflection blurRad="12700" stA="38000" endPos="28000" dist="5000" dir="5400000" sy="-100000" algn="bl" rotWithShape="0"/>
          </a:effectLst>
          <a:extLst/>
        </p:spPr>
      </p:pic>
    </p:spTree>
    <p:extLst>
      <p:ext uri="{BB962C8B-B14F-4D97-AF65-F5344CB8AC3E}">
        <p14:creationId xmlns:p14="http://schemas.microsoft.com/office/powerpoint/2010/main" val="25122665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4B5064"/>
                </a:solidFill>
              </a:rPr>
              <a:t>Recommendations</a:t>
            </a:r>
            <a:br>
              <a:rPr lang="en-US" b="1" dirty="0" smtClean="0">
                <a:solidFill>
                  <a:srgbClr val="4B5064"/>
                </a:solidFill>
              </a:rPr>
            </a:br>
            <a:r>
              <a:rPr lang="en-US" sz="2000" b="1" i="1" dirty="0" smtClean="0">
                <a:solidFill>
                  <a:srgbClr val="4B5064"/>
                </a:solidFill>
              </a:rPr>
              <a:t>Making Work Pay &amp; Ending Barriers to Work</a:t>
            </a:r>
            <a:endParaRPr lang="en-US" sz="2000" b="1" i="1" dirty="0">
              <a:solidFill>
                <a:srgbClr val="4B5064"/>
              </a:solidFill>
            </a:endParaRPr>
          </a:p>
        </p:txBody>
      </p:sp>
      <p:sp>
        <p:nvSpPr>
          <p:cNvPr id="3" name="Content Placeholder 2"/>
          <p:cNvSpPr>
            <a:spLocks noGrp="1"/>
          </p:cNvSpPr>
          <p:nvPr>
            <p:ph sz="quarter" idx="1"/>
          </p:nvPr>
        </p:nvSpPr>
        <p:spPr>
          <a:xfrm>
            <a:off x="301752" y="1527047"/>
            <a:ext cx="8503920" cy="4840211"/>
          </a:xfrm>
        </p:spPr>
        <p:txBody>
          <a:bodyPr>
            <a:normAutofit fontScale="92500" lnSpcReduction="10000"/>
          </a:bodyPr>
          <a:lstStyle/>
          <a:p>
            <a:pPr marL="0" indent="0">
              <a:buNone/>
            </a:pPr>
            <a:r>
              <a:rPr lang="en-US" sz="2600" b="1" dirty="0" smtClean="0">
                <a:solidFill>
                  <a:srgbClr val="546D7A"/>
                </a:solidFill>
              </a:rPr>
              <a:t>Smooth Out Benefit Phase-Outs</a:t>
            </a:r>
          </a:p>
          <a:p>
            <a:pPr lvl="1"/>
            <a:r>
              <a:rPr lang="en-US" sz="1900" dirty="0" smtClean="0">
                <a:solidFill>
                  <a:srgbClr val="546D7A"/>
                </a:solidFill>
              </a:rPr>
              <a:t>A gradual phase-out provides the most basic incentive for hard work – a raise that increases net resources</a:t>
            </a:r>
          </a:p>
          <a:p>
            <a:pPr marL="0" indent="0">
              <a:buNone/>
            </a:pPr>
            <a:r>
              <a:rPr lang="en-US" sz="2600" b="1" dirty="0" smtClean="0">
                <a:solidFill>
                  <a:srgbClr val="546D7A"/>
                </a:solidFill>
              </a:rPr>
              <a:t>Change Monthly Income Eligibility Limits</a:t>
            </a:r>
          </a:p>
          <a:p>
            <a:pPr lvl="1"/>
            <a:r>
              <a:rPr lang="en-US" sz="1900" dirty="0" smtClean="0">
                <a:solidFill>
                  <a:srgbClr val="546D7A"/>
                </a:solidFill>
              </a:rPr>
              <a:t>Use an average of six months or one year to more accurately reflect fluctuating incomes due to irregular hours and seasonal employments</a:t>
            </a:r>
          </a:p>
          <a:p>
            <a:pPr marL="0" indent="0">
              <a:buNone/>
            </a:pPr>
            <a:r>
              <a:rPr lang="en-US" sz="2600" b="1" dirty="0" smtClean="0">
                <a:solidFill>
                  <a:srgbClr val="546D7A"/>
                </a:solidFill>
              </a:rPr>
              <a:t>Raise Income Tax Threshold</a:t>
            </a:r>
          </a:p>
          <a:p>
            <a:pPr lvl="1"/>
            <a:r>
              <a:rPr lang="en-US" sz="1900" dirty="0" smtClean="0">
                <a:solidFill>
                  <a:srgbClr val="546D7A"/>
                </a:solidFill>
              </a:rPr>
              <a:t>Indiana is among a handful of states that tax residents below the federal poverty line. </a:t>
            </a:r>
          </a:p>
          <a:p>
            <a:pPr marL="0" indent="0">
              <a:buNone/>
            </a:pPr>
            <a:r>
              <a:rPr lang="en-US" sz="2600" b="1" dirty="0" smtClean="0">
                <a:solidFill>
                  <a:srgbClr val="546D7A"/>
                </a:solidFill>
              </a:rPr>
              <a:t>Implement Broad Based Categorical Eligibility (BBCE)</a:t>
            </a:r>
          </a:p>
          <a:p>
            <a:pPr lvl="1"/>
            <a:r>
              <a:rPr lang="en-US" sz="1900" dirty="0" smtClean="0">
                <a:solidFill>
                  <a:srgbClr val="546D7A"/>
                </a:solidFill>
              </a:rPr>
              <a:t>Indiana adopted BBCE during the 2011 legislative session, but has yet to implement the rule.</a:t>
            </a:r>
          </a:p>
          <a:p>
            <a:pPr marL="0" indent="0">
              <a:buNone/>
            </a:pPr>
            <a:endParaRPr lang="en-US" sz="1800" i="1" dirty="0" smtClean="0">
              <a:solidFill>
                <a:srgbClr val="61898A"/>
              </a:solidFill>
            </a:endParaRPr>
          </a:p>
          <a:p>
            <a:pPr marL="0" indent="0">
              <a:buNone/>
            </a:pPr>
            <a:r>
              <a:rPr lang="en-US" sz="1800" i="1" dirty="0" smtClean="0">
                <a:solidFill>
                  <a:srgbClr val="4B5064"/>
                </a:solidFill>
              </a:rPr>
              <a:t>More specific program recommendations in full report</a:t>
            </a:r>
            <a:endParaRPr lang="en-US" sz="1800" i="1" dirty="0">
              <a:solidFill>
                <a:srgbClr val="4B5064"/>
              </a:solidFill>
            </a:endParaRPr>
          </a:p>
          <a:p>
            <a:endParaRPr lang="en-US" dirty="0" smtClean="0"/>
          </a:p>
          <a:p>
            <a:pPr lvl="1"/>
            <a:endParaRPr lang="en-US" dirty="0"/>
          </a:p>
          <a:p>
            <a:pPr lvl="1"/>
            <a:endParaRPr lang="en-US" dirty="0" smtClean="0"/>
          </a:p>
        </p:txBody>
      </p:sp>
    </p:spTree>
    <p:extLst>
      <p:ext uri="{BB962C8B-B14F-4D97-AF65-F5344CB8AC3E}">
        <p14:creationId xmlns:p14="http://schemas.microsoft.com/office/powerpoint/2010/main" val="33288014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4B5064"/>
                </a:solidFill>
              </a:rPr>
              <a:t>Contact Info</a:t>
            </a:r>
            <a:endParaRPr lang="en-US" b="1" dirty="0">
              <a:solidFill>
                <a:srgbClr val="4B5064"/>
              </a:solidFill>
            </a:endParaRPr>
          </a:p>
        </p:txBody>
      </p:sp>
      <p:sp>
        <p:nvSpPr>
          <p:cNvPr id="8" name="Content Placeholder 7"/>
          <p:cNvSpPr>
            <a:spLocks noGrp="1"/>
          </p:cNvSpPr>
          <p:nvPr>
            <p:ph sz="quarter" idx="1"/>
          </p:nvPr>
        </p:nvSpPr>
        <p:spPr/>
        <p:txBody>
          <a:bodyPr>
            <a:normAutofit fontScale="92500" lnSpcReduction="20000"/>
          </a:bodyPr>
          <a:lstStyle/>
          <a:p>
            <a:pPr marL="274320" lvl="1" indent="0">
              <a:buNone/>
            </a:pPr>
            <a:r>
              <a:rPr lang="en-US" dirty="0" smtClean="0"/>
              <a:t>Website:  </a:t>
            </a:r>
            <a:r>
              <a:rPr lang="en-US" dirty="0" smtClean="0">
                <a:hlinkClick r:id="rId3"/>
              </a:rPr>
              <a:t>www.incap.org/iiwf</a:t>
            </a:r>
            <a:endParaRPr lang="en-US" dirty="0" smtClean="0"/>
          </a:p>
          <a:p>
            <a:pPr marL="274320" lvl="1" indent="0">
              <a:buNone/>
            </a:pPr>
            <a:endParaRPr lang="en-US" dirty="0"/>
          </a:p>
          <a:p>
            <a:pPr marL="274320" lvl="1" indent="0">
              <a:buNone/>
            </a:pPr>
            <a:r>
              <a:rPr lang="en-US" dirty="0"/>
              <a:t>Twitter: </a:t>
            </a:r>
            <a:r>
              <a:rPr lang="en-US" dirty="0">
                <a:hlinkClick r:id="rId4"/>
              </a:rPr>
              <a:t>https://twitter.com/</a:t>
            </a:r>
            <a:r>
              <a:rPr lang="en-US" dirty="0" smtClean="0">
                <a:hlinkClick r:id="rId4"/>
              </a:rPr>
              <a:t>INInstitute</a:t>
            </a:r>
            <a:endParaRPr lang="en-US" dirty="0" smtClean="0"/>
          </a:p>
          <a:p>
            <a:pPr marL="274320" lvl="1" indent="0">
              <a:buNone/>
            </a:pPr>
            <a:endParaRPr lang="en-US" dirty="0"/>
          </a:p>
          <a:p>
            <a:pPr marL="274320" lvl="1" indent="0">
              <a:buNone/>
            </a:pPr>
            <a:r>
              <a:rPr lang="en-US" dirty="0" smtClean="0"/>
              <a:t>Facebook: </a:t>
            </a:r>
            <a:r>
              <a:rPr lang="en-US" dirty="0" smtClean="0">
                <a:hlinkClick r:id="rId5"/>
              </a:rPr>
              <a:t>www.facebook.com/IN.Institute</a:t>
            </a:r>
            <a:endParaRPr lang="en-US" dirty="0" smtClean="0"/>
          </a:p>
          <a:p>
            <a:pPr marL="274320" lvl="1" indent="0">
              <a:buNone/>
            </a:pPr>
            <a:endParaRPr lang="en-US" dirty="0"/>
          </a:p>
          <a:p>
            <a:pPr marL="274320" lvl="1" indent="0">
              <a:buNone/>
            </a:pPr>
            <a:r>
              <a:rPr lang="en-US" dirty="0" smtClean="0"/>
              <a:t>Blog: </a:t>
            </a:r>
            <a:r>
              <a:rPr lang="en-US" dirty="0" smtClean="0">
                <a:hlinkClick r:id="rId6"/>
              </a:rPr>
              <a:t>www.iiwf.blogspot.com</a:t>
            </a:r>
            <a:endParaRPr lang="en-US" dirty="0" smtClean="0"/>
          </a:p>
          <a:p>
            <a:pPr marL="274320" lvl="1" indent="0">
              <a:buNone/>
            </a:pPr>
            <a:endParaRPr lang="en-US" dirty="0"/>
          </a:p>
          <a:p>
            <a:pPr marL="274320" lvl="1" indent="0">
              <a:buNone/>
            </a:pPr>
            <a:r>
              <a:rPr lang="en-US" dirty="0" smtClean="0"/>
              <a:t>Text: 22828 to ININSTITUTE – to be added to our email list.</a:t>
            </a:r>
          </a:p>
          <a:p>
            <a:pPr marL="274320" lvl="1" indent="0">
              <a:buNone/>
            </a:pPr>
            <a:endParaRPr lang="en-US" dirty="0"/>
          </a:p>
          <a:p>
            <a:pPr marL="274320" lvl="1" indent="0">
              <a:buNone/>
            </a:pPr>
            <a:r>
              <a:rPr lang="en-US" dirty="0" smtClean="0"/>
              <a:t>Derek Thomas</a:t>
            </a:r>
          </a:p>
          <a:p>
            <a:pPr marL="274320" lvl="1" indent="0">
              <a:buNone/>
            </a:pPr>
            <a:r>
              <a:rPr lang="en-US" dirty="0" smtClean="0">
                <a:hlinkClick r:id="rId7"/>
              </a:rPr>
              <a:t>dthomas@incap.org</a:t>
            </a:r>
            <a:endParaRPr lang="en-US" dirty="0" smtClean="0"/>
          </a:p>
          <a:p>
            <a:pPr marL="274320" lvl="1" indent="0">
              <a:buNone/>
            </a:pPr>
            <a:r>
              <a:rPr lang="en-US" dirty="0" smtClean="0"/>
              <a:t>(317) 636-4232</a:t>
            </a:r>
          </a:p>
          <a:p>
            <a:pPr marL="274320" lvl="1" indent="0">
              <a:buNone/>
            </a:pPr>
            <a:r>
              <a:rPr lang="en-US" dirty="0" smtClean="0"/>
              <a:t>(800) 382-9895</a:t>
            </a:r>
          </a:p>
          <a:p>
            <a:pPr marL="274320" lvl="1" indent="0">
              <a:buNone/>
            </a:pPr>
            <a:endParaRPr lang="en-US" dirty="0" smtClean="0"/>
          </a:p>
          <a:p>
            <a:pPr marL="274320" lvl="1" indent="0">
              <a:buNone/>
            </a:pPr>
            <a:endParaRPr lang="en-US" dirty="0"/>
          </a:p>
          <a:p>
            <a:pPr marL="274320" lvl="1" indent="0">
              <a:buNone/>
            </a:pPr>
            <a:endParaRPr lang="en-US" dirty="0"/>
          </a:p>
        </p:txBody>
      </p:sp>
    </p:spTree>
    <p:extLst>
      <p:ext uri="{BB962C8B-B14F-4D97-AF65-F5344CB8AC3E}">
        <p14:creationId xmlns:p14="http://schemas.microsoft.com/office/powerpoint/2010/main" val="4259800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4B5064"/>
                </a:solidFill>
              </a:rPr>
              <a:t>Thank You!</a:t>
            </a:r>
            <a:endParaRPr lang="en-US" b="1" dirty="0">
              <a:solidFill>
                <a:srgbClr val="4B5064"/>
              </a:solidFill>
            </a:endParaRPr>
          </a:p>
        </p:txBody>
      </p:sp>
      <p:sp>
        <p:nvSpPr>
          <p:cNvPr id="3" name="Content Placeholder 2"/>
          <p:cNvSpPr>
            <a:spLocks noGrp="1"/>
          </p:cNvSpPr>
          <p:nvPr>
            <p:ph sz="quarter" idx="1"/>
          </p:nvPr>
        </p:nvSpPr>
        <p:spPr/>
        <p:txBody>
          <a:bodyPr>
            <a:normAutofit lnSpcReduction="10000"/>
          </a:bodyPr>
          <a:lstStyle/>
          <a:p>
            <a:endParaRPr lang="en-US" dirty="0" smtClean="0">
              <a:solidFill>
                <a:schemeClr val="bg2">
                  <a:lumMod val="25000"/>
                </a:schemeClr>
              </a:solidFill>
            </a:endParaRPr>
          </a:p>
          <a:p>
            <a:pPr marL="0" indent="0">
              <a:buNone/>
            </a:pPr>
            <a:endParaRPr lang="en-US" dirty="0" smtClean="0">
              <a:solidFill>
                <a:schemeClr val="bg2">
                  <a:lumMod val="25000"/>
                </a:schemeClr>
              </a:solidFill>
            </a:endParaRPr>
          </a:p>
          <a:p>
            <a:endParaRPr lang="en-US" dirty="0">
              <a:solidFill>
                <a:schemeClr val="bg2">
                  <a:lumMod val="25000"/>
                </a:schemeClr>
              </a:solidFill>
            </a:endParaRPr>
          </a:p>
          <a:p>
            <a:endParaRPr lang="en-US" dirty="0">
              <a:solidFill>
                <a:schemeClr val="bg2">
                  <a:lumMod val="25000"/>
                </a:schemeClr>
              </a:solidFill>
            </a:endParaRPr>
          </a:p>
          <a:p>
            <a:endParaRPr lang="en-US" dirty="0">
              <a:solidFill>
                <a:schemeClr val="bg2">
                  <a:lumMod val="25000"/>
                </a:schemeClr>
              </a:solidFill>
            </a:endParaRPr>
          </a:p>
          <a:p>
            <a:pPr marL="0" indent="0" algn="just">
              <a:buNone/>
            </a:pPr>
            <a:endParaRPr lang="en-US" sz="1400" i="1" dirty="0" smtClean="0">
              <a:solidFill>
                <a:schemeClr val="bg2">
                  <a:lumMod val="25000"/>
                </a:schemeClr>
              </a:solidFill>
            </a:endParaRPr>
          </a:p>
          <a:p>
            <a:pPr marL="0" indent="0" algn="just">
              <a:buNone/>
            </a:pPr>
            <a:endParaRPr lang="en-US" sz="1400" i="1" dirty="0" smtClean="0">
              <a:solidFill>
                <a:schemeClr val="bg2">
                  <a:lumMod val="25000"/>
                </a:schemeClr>
              </a:solidFill>
            </a:endParaRPr>
          </a:p>
          <a:p>
            <a:pPr marL="0" indent="0" algn="just">
              <a:buNone/>
            </a:pPr>
            <a:r>
              <a:rPr lang="en-US" sz="1400" i="1" dirty="0" smtClean="0">
                <a:solidFill>
                  <a:srgbClr val="2A373D"/>
                </a:solidFill>
              </a:rPr>
              <a:t>As Indiana’s oldest and largest community foundation, The Indianapolis Foundation (a CICF affiliate) was created in 1916 to ensure that the quality of life in Marion County continuously improves; to help where the needs are greatest and the benefits to the community are the most extensive; and to provide donors a vehicle for using their gifts in the best possible way now, and in the future as conditions in the community change.</a:t>
            </a:r>
          </a:p>
          <a:p>
            <a:pPr marL="0" indent="0" algn="just">
              <a:buNone/>
            </a:pPr>
            <a:endParaRPr lang="en-US" sz="1400" i="1" dirty="0"/>
          </a:p>
          <a:p>
            <a:pPr marL="0" indent="0">
              <a:buNone/>
            </a:pPr>
            <a:r>
              <a:rPr lang="en-US" sz="1400" dirty="0" smtClean="0">
                <a:hlinkClick r:id="rId3"/>
              </a:rPr>
              <a:t>www.cicf.org</a:t>
            </a:r>
            <a:r>
              <a:rPr lang="en-US" sz="1400" dirty="0">
                <a:hlinkClick r:id="rId3"/>
              </a:rPr>
              <a:t>/the-indianapolis-</a:t>
            </a:r>
            <a:r>
              <a:rPr lang="en-US" sz="1400" dirty="0" smtClean="0">
                <a:hlinkClick r:id="rId3"/>
              </a:rPr>
              <a:t>foundation</a:t>
            </a:r>
            <a:endParaRPr lang="en-US" sz="1400" dirty="0" smtClean="0"/>
          </a:p>
          <a:p>
            <a:pPr marL="0" indent="0">
              <a:buNone/>
            </a:pPr>
            <a:endParaRPr lang="en-US" sz="1400" dirty="0"/>
          </a:p>
          <a:p>
            <a:pPr marL="0" indent="0">
              <a:buNone/>
            </a:pPr>
            <a:endParaRPr lang="en-US" sz="1400" dirty="0"/>
          </a:p>
        </p:txBody>
      </p:sp>
      <p:pic>
        <p:nvPicPr>
          <p:cNvPr id="7" name="Picture 6" descr="images (1).jpeg"/>
          <p:cNvPicPr>
            <a:picLocks noChangeAspect="1"/>
          </p:cNvPicPr>
          <p:nvPr/>
        </p:nvPicPr>
        <p:blipFill>
          <a:blip r:embed="rId4">
            <a:alphaModFix/>
            <a:extLst>
              <a:ext uri="{28A0092B-C50C-407E-A947-70E740481C1C}">
                <a14:useLocalDpi xmlns:a14="http://schemas.microsoft.com/office/drawing/2010/main" val="0"/>
              </a:ext>
            </a:extLst>
          </a:blip>
          <a:stretch>
            <a:fillRect/>
          </a:stretch>
        </p:blipFill>
        <p:spPr>
          <a:xfrm>
            <a:off x="2620397" y="1795732"/>
            <a:ext cx="3746500" cy="2171700"/>
          </a:xfrm>
          <a:prstGeom prst="roundRect">
            <a:avLst>
              <a:gd name="adj" fmla="val 8594"/>
            </a:avLst>
          </a:prstGeom>
          <a:solidFill>
            <a:srgbClr val="FFFFFF">
              <a:shade val="85000"/>
            </a:srgbClr>
          </a:solidFill>
          <a:ln w="38100">
            <a:solidFill>
              <a:schemeClr val="tx2"/>
            </a:solidFill>
          </a:ln>
          <a:effectLst>
            <a:reflection blurRad="12700" stA="38000" endPos="28000" dist="5000" dir="5400000" sy="-100000" algn="bl" rotWithShape="0"/>
          </a:effectLst>
        </p:spPr>
      </p:pic>
    </p:spTree>
    <p:extLst>
      <p:ext uri="{BB962C8B-B14F-4D97-AF65-F5344CB8AC3E}">
        <p14:creationId xmlns:p14="http://schemas.microsoft.com/office/powerpoint/2010/main" val="11004982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4B5064"/>
                </a:solidFill>
              </a:rPr>
              <a:t>Thank You!</a:t>
            </a:r>
            <a:endParaRPr lang="en-US" b="1" dirty="0">
              <a:solidFill>
                <a:srgbClr val="4B5064"/>
              </a:solidFill>
            </a:endParaRPr>
          </a:p>
        </p:txBody>
      </p:sp>
      <p:pic>
        <p:nvPicPr>
          <p:cNvPr id="5" name="Content Placeholder 4" descr="images (2).jpeg"/>
          <p:cNvPicPr>
            <a:picLocks noGrp="1" noChangeAspect="1"/>
          </p:cNvPicPr>
          <p:nvPr>
            <p:ph sz="quarter" idx="1"/>
          </p:nvPr>
        </p:nvPicPr>
        <p:blipFill>
          <a:blip r:embed="rId3">
            <a:extLst>
              <a:ext uri="{28A0092B-C50C-407E-A947-70E740481C1C}">
                <a14:useLocalDpi xmlns:a14="http://schemas.microsoft.com/office/drawing/2010/main" val="0"/>
              </a:ext>
            </a:extLst>
          </a:blip>
          <a:srcRect l="3498" r="3498"/>
          <a:stretch>
            <a:fillRect/>
          </a:stretch>
        </p:blipFill>
        <p:spPr>
          <a:xfrm>
            <a:off x="2621294" y="1872214"/>
            <a:ext cx="3777268" cy="2148976"/>
          </a:xfrm>
          <a:prstGeom prst="roundRect">
            <a:avLst>
              <a:gd name="adj" fmla="val 8594"/>
            </a:avLst>
          </a:prstGeom>
          <a:solidFill>
            <a:srgbClr val="FFFFFF">
              <a:shade val="85000"/>
            </a:srgbClr>
          </a:solidFill>
          <a:ln w="38100">
            <a:solidFill>
              <a:schemeClr val="tx2"/>
            </a:solidFill>
          </a:ln>
          <a:effectLst>
            <a:reflection blurRad="12700" stA="38000" endPos="28000" dist="5000" dir="5400000" sy="-100000" algn="bl" rotWithShape="0"/>
          </a:effectLst>
        </p:spPr>
      </p:pic>
      <p:sp>
        <p:nvSpPr>
          <p:cNvPr id="7" name="TextBox 6"/>
          <p:cNvSpPr txBox="1"/>
          <p:nvPr/>
        </p:nvSpPr>
        <p:spPr>
          <a:xfrm rot="10800000" flipV="1">
            <a:off x="301750" y="4218157"/>
            <a:ext cx="8534401" cy="1815882"/>
          </a:xfrm>
          <a:prstGeom prst="rect">
            <a:avLst/>
          </a:prstGeom>
          <a:noFill/>
        </p:spPr>
        <p:txBody>
          <a:bodyPr wrap="square" rtlCol="0">
            <a:spAutoFit/>
          </a:bodyPr>
          <a:lstStyle/>
          <a:p>
            <a:pPr algn="just"/>
            <a:endParaRPr lang="en-US" sz="1400" i="1" dirty="0" smtClean="0">
              <a:solidFill>
                <a:schemeClr val="bg2">
                  <a:lumMod val="25000"/>
                </a:schemeClr>
              </a:solidFill>
            </a:endParaRPr>
          </a:p>
          <a:p>
            <a:pPr algn="just"/>
            <a:r>
              <a:rPr lang="en-US" sz="1400" i="1" dirty="0" smtClean="0">
                <a:solidFill>
                  <a:schemeClr val="bg2">
                    <a:lumMod val="25000"/>
                  </a:schemeClr>
                </a:solidFill>
              </a:rPr>
              <a:t>The National Center for Children in Poverty (NCCP) is one of the nations' leading public policy centers dedicated to promoting the economic security, health, and well-being of America’s low-income families and children. NCCP uses research to inform policy and practice with the goal of ensuring positive outcomes for the next generation. We promote family oriented solutions at the state and national levels.</a:t>
            </a:r>
            <a:br>
              <a:rPr lang="en-US" sz="1400" i="1" dirty="0" smtClean="0">
                <a:solidFill>
                  <a:schemeClr val="bg2">
                    <a:lumMod val="25000"/>
                  </a:schemeClr>
                </a:solidFill>
              </a:rPr>
            </a:br>
            <a:r>
              <a:rPr lang="en-US" sz="1400" i="1" dirty="0" smtClean="0"/>
              <a:t/>
            </a:r>
            <a:br>
              <a:rPr lang="en-US" sz="1400" i="1" dirty="0" smtClean="0"/>
            </a:br>
            <a:r>
              <a:rPr lang="en-US" sz="1400" i="1" dirty="0" smtClean="0">
                <a:hlinkClick r:id="rId4"/>
              </a:rPr>
              <a:t>http://www.nccp.org/</a:t>
            </a:r>
            <a:endParaRPr lang="en-US" sz="1400" i="1" dirty="0" smtClean="0"/>
          </a:p>
          <a:p>
            <a:pPr algn="just"/>
            <a:r>
              <a:rPr lang="en-US" sz="1400" i="1" dirty="0" smtClean="0"/>
              <a:t> </a:t>
            </a:r>
            <a:endParaRPr lang="en-US" sz="1400" i="1" dirty="0"/>
          </a:p>
        </p:txBody>
      </p:sp>
    </p:spTree>
    <p:extLst>
      <p:ext uri="{BB962C8B-B14F-4D97-AF65-F5344CB8AC3E}">
        <p14:creationId xmlns:p14="http://schemas.microsoft.com/office/powerpoint/2010/main" val="30711336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b="1" dirty="0" smtClean="0">
                <a:solidFill>
                  <a:srgbClr val="4B5064"/>
                </a:solidFill>
              </a:rPr>
              <a:t>About Us…</a:t>
            </a:r>
            <a:endParaRPr lang="en-US" b="1" dirty="0">
              <a:solidFill>
                <a:srgbClr val="4B5064"/>
              </a:solidFill>
            </a:endParaRPr>
          </a:p>
        </p:txBody>
      </p:sp>
      <p:sp>
        <p:nvSpPr>
          <p:cNvPr id="8" name="Content Placeholder 7"/>
          <p:cNvSpPr>
            <a:spLocks noGrp="1"/>
          </p:cNvSpPr>
          <p:nvPr>
            <p:ph sz="quarter" idx="1"/>
          </p:nvPr>
        </p:nvSpPr>
        <p:spPr>
          <a:effectLst/>
        </p:spPr>
        <p:txBody>
          <a:bodyPr/>
          <a:lstStyle/>
          <a:p>
            <a:pPr marL="0" indent="0" algn="ctr">
              <a:spcBef>
                <a:spcPts val="0"/>
              </a:spcBef>
              <a:buNone/>
            </a:pPr>
            <a:r>
              <a:rPr lang="en-US" b="1" dirty="0" smtClean="0">
                <a:solidFill>
                  <a:srgbClr val="546D7A"/>
                </a:solidFill>
              </a:rPr>
              <a:t>The Indiana Institute for Working Families</a:t>
            </a:r>
          </a:p>
          <a:p>
            <a:pPr marL="0" indent="0" algn="ctr">
              <a:spcBef>
                <a:spcPts val="0"/>
              </a:spcBef>
              <a:buNone/>
            </a:pPr>
            <a:endParaRPr lang="en-US" sz="800" dirty="0">
              <a:solidFill>
                <a:srgbClr val="546D7A"/>
              </a:solidFill>
            </a:endParaRPr>
          </a:p>
          <a:p>
            <a:pPr marL="0" indent="0" algn="ctr">
              <a:spcBef>
                <a:spcPts val="0"/>
              </a:spcBef>
              <a:buNone/>
            </a:pPr>
            <a:r>
              <a:rPr lang="en-US" sz="1600" i="1" dirty="0" smtClean="0">
                <a:solidFill>
                  <a:srgbClr val="546D7A"/>
                </a:solidFill>
              </a:rPr>
              <a:t>The </a:t>
            </a:r>
            <a:r>
              <a:rPr lang="en-US" sz="1600" i="1" dirty="0">
                <a:solidFill>
                  <a:srgbClr val="546D7A"/>
                </a:solidFill>
              </a:rPr>
              <a:t>Indiana Institute for Working Families conducts research and promotes </a:t>
            </a:r>
            <a:r>
              <a:rPr lang="en-US" sz="1600" i="1" dirty="0" smtClean="0">
                <a:solidFill>
                  <a:srgbClr val="546D7A"/>
                </a:solidFill>
              </a:rPr>
              <a:t>public policies to </a:t>
            </a:r>
            <a:r>
              <a:rPr lang="en-US" sz="1600" i="1" dirty="0">
                <a:solidFill>
                  <a:srgbClr val="546D7A"/>
                </a:solidFill>
              </a:rPr>
              <a:t>help </a:t>
            </a:r>
            <a:r>
              <a:rPr lang="en-US" sz="1600" i="1" dirty="0" smtClean="0">
                <a:solidFill>
                  <a:srgbClr val="546D7A"/>
                </a:solidFill>
              </a:rPr>
              <a:t>Hoosier </a:t>
            </a:r>
            <a:r>
              <a:rPr lang="en-US" sz="1600" i="1" dirty="0">
                <a:solidFill>
                  <a:srgbClr val="546D7A"/>
                </a:solidFill>
              </a:rPr>
              <a:t>families achieve and </a:t>
            </a:r>
            <a:r>
              <a:rPr lang="en-US" sz="1600" i="1" dirty="0" smtClean="0">
                <a:solidFill>
                  <a:srgbClr val="546D7A"/>
                </a:solidFill>
              </a:rPr>
              <a:t>maintain </a:t>
            </a:r>
            <a:r>
              <a:rPr lang="en-US" sz="1600" i="1" dirty="0">
                <a:solidFill>
                  <a:srgbClr val="546D7A"/>
                </a:solidFill>
              </a:rPr>
              <a:t>economic </a:t>
            </a:r>
            <a:r>
              <a:rPr lang="en-US" sz="1600" i="1" dirty="0" smtClean="0">
                <a:solidFill>
                  <a:srgbClr val="546D7A"/>
                </a:solidFill>
              </a:rPr>
              <a:t>self-sufficiency.</a:t>
            </a:r>
          </a:p>
          <a:p>
            <a:pPr marL="0" indent="0" algn="ctr">
              <a:spcBef>
                <a:spcPts val="0"/>
              </a:spcBef>
              <a:buNone/>
            </a:pPr>
            <a:endParaRPr lang="en-US" sz="1600" i="1" dirty="0">
              <a:solidFill>
                <a:srgbClr val="546D7A"/>
              </a:solidFill>
            </a:endParaRPr>
          </a:p>
          <a:p>
            <a:pPr marL="0" indent="0" algn="ctr">
              <a:spcBef>
                <a:spcPts val="0"/>
              </a:spcBef>
              <a:buNone/>
            </a:pPr>
            <a:endParaRPr lang="en-US" sz="3200" dirty="0" smtClean="0"/>
          </a:p>
          <a:p>
            <a:pPr marL="0" indent="0" algn="ctr">
              <a:spcBef>
                <a:spcPts val="0"/>
              </a:spcBef>
              <a:buNone/>
            </a:pPr>
            <a:endParaRPr lang="en-US" sz="3200" dirty="0"/>
          </a:p>
          <a:p>
            <a:pPr marL="0" indent="0" algn="ctr">
              <a:spcBef>
                <a:spcPts val="0"/>
              </a:spcBef>
              <a:buNone/>
            </a:pPr>
            <a:endParaRPr lang="en-US" sz="2800" dirty="0" smtClean="0"/>
          </a:p>
          <a:p>
            <a:pPr marL="0" indent="0" algn="ctr">
              <a:spcBef>
                <a:spcPts val="0"/>
              </a:spcBef>
              <a:buNone/>
            </a:pPr>
            <a:r>
              <a:rPr lang="en-US" b="1" dirty="0" smtClean="0">
                <a:solidFill>
                  <a:srgbClr val="546D7A"/>
                </a:solidFill>
              </a:rPr>
              <a:t>A Sample of our Work</a:t>
            </a:r>
            <a:endParaRPr lang="en-US" b="1" dirty="0">
              <a:solidFill>
                <a:srgbClr val="546D7A"/>
              </a:solidFill>
            </a:endParaRPr>
          </a:p>
        </p:txBody>
      </p:sp>
      <p:pic>
        <p:nvPicPr>
          <p:cNvPr id="1028" name="Picture 4" descr="Skills2compet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1042" y="5069080"/>
            <a:ext cx="1714500" cy="742951"/>
          </a:xfrm>
          <a:prstGeom prst="rect">
            <a:avLst/>
          </a:prstGeom>
          <a:noFill/>
          <a:ln>
            <a:solidFill>
              <a:schemeClr val="tx2"/>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1031"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8010" y="4782065"/>
            <a:ext cx="5869461" cy="1316983"/>
          </a:xfrm>
          <a:prstGeom prst="rect">
            <a:avLst/>
          </a:prstGeom>
          <a:noFill/>
          <a:ln w="381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3" name="Picture 9" descr="C:\Users\dthomas\Desktop\Capture.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9270" y="2758302"/>
            <a:ext cx="6745287" cy="1220573"/>
          </a:xfrm>
          <a:prstGeom prst="rect">
            <a:avLst/>
          </a:prstGeom>
          <a:solidFill>
            <a:srgbClr val="FFFFFF">
              <a:shade val="85000"/>
            </a:srgbClr>
          </a:solidFill>
          <a:ln w="38100" cap="sq">
            <a:solidFill>
              <a:schemeClr val="tx2"/>
            </a:solidFill>
            <a:miter lim="800000"/>
          </a:ln>
          <a:effectLst>
            <a:outerShdw blurRad="55000" dist="18000" dir="5400000" algn="tl" rotWithShape="0">
              <a:srgbClr val="000000">
                <a:alpha val="40000"/>
              </a:srgbClr>
            </a:outerShdw>
          </a:effectLst>
          <a:extLst/>
        </p:spPr>
      </p:pic>
    </p:spTree>
    <p:extLst>
      <p:ext uri="{BB962C8B-B14F-4D97-AF65-F5344CB8AC3E}">
        <p14:creationId xmlns:p14="http://schemas.microsoft.com/office/powerpoint/2010/main" val="2282003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4B5064"/>
                </a:solidFill>
              </a:rPr>
              <a:t>What is Self-Sufficiency?</a:t>
            </a:r>
            <a:endParaRPr lang="en-US" sz="3200" b="1" dirty="0">
              <a:solidFill>
                <a:srgbClr val="4B5064"/>
              </a:solidFill>
            </a:endParaRPr>
          </a:p>
        </p:txBody>
      </p:sp>
      <p:sp>
        <p:nvSpPr>
          <p:cNvPr id="3" name="Content Placeholder 2"/>
          <p:cNvSpPr>
            <a:spLocks noGrp="1"/>
          </p:cNvSpPr>
          <p:nvPr>
            <p:ph sz="quarter" idx="1"/>
          </p:nvPr>
        </p:nvSpPr>
        <p:spPr/>
        <p:txBody>
          <a:bodyPr>
            <a:normAutofit fontScale="92500" lnSpcReduction="20000"/>
          </a:bodyPr>
          <a:lstStyle/>
          <a:p>
            <a:r>
              <a:rPr lang="en-US" sz="2400" dirty="0" smtClean="0">
                <a:solidFill>
                  <a:srgbClr val="546D7A"/>
                </a:solidFill>
              </a:rPr>
              <a:t>Self-Sufficiency is the ability of individuals </a:t>
            </a:r>
            <a:r>
              <a:rPr lang="en-US" sz="2400" dirty="0">
                <a:solidFill>
                  <a:srgbClr val="546D7A"/>
                </a:solidFill>
              </a:rPr>
              <a:t>to care for their families without government </a:t>
            </a:r>
            <a:r>
              <a:rPr lang="en-US" sz="2400" dirty="0" smtClean="0">
                <a:solidFill>
                  <a:srgbClr val="546D7A"/>
                </a:solidFill>
              </a:rPr>
              <a:t>support.</a:t>
            </a:r>
          </a:p>
          <a:p>
            <a:pPr marL="0" indent="0">
              <a:buNone/>
            </a:pPr>
            <a:endParaRPr lang="en-US" sz="2400" dirty="0">
              <a:solidFill>
                <a:srgbClr val="546D7A"/>
              </a:solidFill>
            </a:endParaRPr>
          </a:p>
          <a:p>
            <a:r>
              <a:rPr lang="en-US" sz="2400" dirty="0" smtClean="0">
                <a:solidFill>
                  <a:srgbClr val="546D7A"/>
                </a:solidFill>
              </a:rPr>
              <a:t>Our Self-Sufficiency Standard measures </a:t>
            </a:r>
            <a:r>
              <a:rPr lang="en-US" sz="2400" dirty="0">
                <a:solidFill>
                  <a:srgbClr val="546D7A"/>
                </a:solidFill>
              </a:rPr>
              <a:t>how much a family of a certain composition in a given geographic location needs to meet their basic </a:t>
            </a:r>
            <a:r>
              <a:rPr lang="en-US" sz="2400" dirty="0" smtClean="0">
                <a:solidFill>
                  <a:srgbClr val="546D7A"/>
                </a:solidFill>
              </a:rPr>
              <a:t>needs. </a:t>
            </a:r>
          </a:p>
          <a:p>
            <a:pPr marL="0" indent="0">
              <a:buNone/>
            </a:pPr>
            <a:endParaRPr lang="en-US" sz="1200" dirty="0" smtClean="0">
              <a:solidFill>
                <a:srgbClr val="546D7A"/>
              </a:solidFill>
            </a:endParaRPr>
          </a:p>
          <a:p>
            <a:pPr marL="0" indent="0">
              <a:buNone/>
            </a:pPr>
            <a:endParaRPr lang="en-US" sz="1200" dirty="0" smtClean="0">
              <a:solidFill>
                <a:srgbClr val="546D7A"/>
              </a:solidFill>
            </a:endParaRPr>
          </a:p>
          <a:p>
            <a:r>
              <a:rPr lang="en-US" sz="2400" dirty="0" smtClean="0">
                <a:solidFill>
                  <a:srgbClr val="546D7A"/>
                </a:solidFill>
              </a:rPr>
              <a:t>The Standard </a:t>
            </a:r>
            <a:r>
              <a:rPr lang="en-US" sz="2400" dirty="0">
                <a:solidFill>
                  <a:srgbClr val="546D7A"/>
                </a:solidFill>
              </a:rPr>
              <a:t>is calculated for 70 family types in each </a:t>
            </a:r>
            <a:r>
              <a:rPr lang="en-US" sz="2400" dirty="0" smtClean="0">
                <a:solidFill>
                  <a:srgbClr val="546D7A"/>
                </a:solidFill>
              </a:rPr>
              <a:t>of Indiana</a:t>
            </a:r>
            <a:r>
              <a:rPr lang="ja-JP" altLang="en-US" sz="2400" dirty="0" smtClean="0">
                <a:solidFill>
                  <a:srgbClr val="546D7A"/>
                </a:solidFill>
              </a:rPr>
              <a:t>’</a:t>
            </a:r>
            <a:r>
              <a:rPr lang="en-US" sz="2400" dirty="0" smtClean="0">
                <a:solidFill>
                  <a:srgbClr val="546D7A"/>
                </a:solidFill>
              </a:rPr>
              <a:t>s 92 counties. </a:t>
            </a:r>
            <a:r>
              <a:rPr lang="en-US" sz="1800" dirty="0">
                <a:solidFill>
                  <a:srgbClr val="546D7A"/>
                </a:solidFill>
                <a:hlinkClick r:id="rId3"/>
              </a:rPr>
              <a:t>http://</a:t>
            </a:r>
            <a:r>
              <a:rPr lang="en-US" sz="1800" dirty="0" smtClean="0">
                <a:solidFill>
                  <a:srgbClr val="546D7A"/>
                </a:solidFill>
                <a:hlinkClick r:id="rId3"/>
              </a:rPr>
              <a:t>bit.ly/UntAsT</a:t>
            </a:r>
            <a:endParaRPr lang="en-US" sz="1800" dirty="0" smtClean="0">
              <a:solidFill>
                <a:srgbClr val="546D7A"/>
              </a:solidFill>
            </a:endParaRPr>
          </a:p>
          <a:p>
            <a:endParaRPr lang="en-US" sz="2400" dirty="0" smtClean="0">
              <a:solidFill>
                <a:srgbClr val="546D7A"/>
              </a:solidFill>
            </a:endParaRPr>
          </a:p>
          <a:p>
            <a:r>
              <a:rPr lang="en-US" sz="2400" dirty="0" smtClean="0">
                <a:solidFill>
                  <a:srgbClr val="546D7A"/>
                </a:solidFill>
              </a:rPr>
              <a:t>Generally, 200% of FPG is considered self-sufficiency</a:t>
            </a:r>
          </a:p>
          <a:p>
            <a:pPr marL="0" indent="0">
              <a:buNone/>
            </a:pPr>
            <a:endParaRPr lang="en-US" sz="2400" dirty="0" smtClean="0">
              <a:solidFill>
                <a:srgbClr val="546D7A"/>
              </a:solidFill>
            </a:endParaRPr>
          </a:p>
          <a:p>
            <a:r>
              <a:rPr lang="en-US" sz="2400" dirty="0" smtClean="0">
                <a:solidFill>
                  <a:srgbClr val="546D7A"/>
                </a:solidFill>
              </a:rPr>
              <a:t>Interactive Tool: The Self-Sufficiency Calculator</a:t>
            </a:r>
          </a:p>
          <a:p>
            <a:pPr marL="274320" lvl="1" indent="0">
              <a:buNone/>
            </a:pPr>
            <a:r>
              <a:rPr lang="en-US" sz="1600" dirty="0" smtClean="0">
                <a:hlinkClick r:id="rId4"/>
              </a:rPr>
              <a:t>www.indianaselfsufficiencystandard.org/</a:t>
            </a:r>
            <a:endParaRPr lang="en-US" sz="1600" dirty="0" smtClean="0"/>
          </a:p>
          <a:p>
            <a:pPr marL="0" indent="0">
              <a:buNone/>
            </a:pPr>
            <a:endParaRPr lang="en-US" sz="1500" dirty="0" smtClean="0"/>
          </a:p>
          <a:p>
            <a:endParaRPr lang="en-US" dirty="0"/>
          </a:p>
        </p:txBody>
      </p:sp>
    </p:spTree>
    <p:extLst>
      <p:ext uri="{BB962C8B-B14F-4D97-AF65-F5344CB8AC3E}">
        <p14:creationId xmlns:p14="http://schemas.microsoft.com/office/powerpoint/2010/main" val="31215847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700" b="1" dirty="0" smtClean="0">
                <a:solidFill>
                  <a:srgbClr val="4B5064"/>
                </a:solidFill>
              </a:rPr>
              <a:t>The Standard Vs. Federal Poverty Guidelines</a:t>
            </a:r>
            <a:endParaRPr lang="en-US" sz="2700" b="1" dirty="0">
              <a:solidFill>
                <a:srgbClr val="4B5064"/>
              </a:solidFill>
            </a:endParaRPr>
          </a:p>
        </p:txBody>
      </p:sp>
      <p:sp>
        <p:nvSpPr>
          <p:cNvPr id="3" name="Content Placeholder 2"/>
          <p:cNvSpPr>
            <a:spLocks noGrp="1"/>
          </p:cNvSpPr>
          <p:nvPr>
            <p:ph sz="quarter" idx="1"/>
          </p:nvPr>
        </p:nvSpPr>
        <p:spPr>
          <a:xfrm>
            <a:off x="301752" y="1519882"/>
            <a:ext cx="4270248" cy="3855308"/>
          </a:xfrm>
        </p:spPr>
        <p:txBody>
          <a:bodyPr>
            <a:normAutofit lnSpcReduction="10000"/>
          </a:bodyPr>
          <a:lstStyle/>
          <a:p>
            <a:pPr marL="0" indent="0">
              <a:spcBef>
                <a:spcPts val="0"/>
              </a:spcBef>
              <a:buNone/>
              <a:defRPr/>
            </a:pPr>
            <a:r>
              <a:rPr lang="en-US" sz="2400" b="1" u="sng" kern="0" dirty="0">
                <a:solidFill>
                  <a:srgbClr val="546D7A"/>
                </a:solidFill>
              </a:rPr>
              <a:t>Self-Sufficiency </a:t>
            </a:r>
            <a:r>
              <a:rPr lang="en-US" sz="2400" b="1" u="sng" kern="0" dirty="0" smtClean="0">
                <a:solidFill>
                  <a:srgbClr val="546D7A"/>
                </a:solidFill>
              </a:rPr>
              <a:t>Standard</a:t>
            </a:r>
          </a:p>
          <a:p>
            <a:pPr marL="0" indent="0">
              <a:spcBef>
                <a:spcPts val="0"/>
              </a:spcBef>
              <a:buNone/>
              <a:defRPr/>
            </a:pPr>
            <a:endParaRPr lang="en-US" sz="2400" b="1" u="sng" kern="0" dirty="0">
              <a:solidFill>
                <a:srgbClr val="61898A"/>
              </a:solidFill>
            </a:endParaRPr>
          </a:p>
          <a:p>
            <a:pPr marL="525780" indent="-342900">
              <a:spcBef>
                <a:spcPts val="0"/>
              </a:spcBef>
              <a:buFont typeface="Arial" pitchFamily="34" charset="0"/>
              <a:buChar char="•"/>
              <a:defRPr/>
            </a:pPr>
            <a:r>
              <a:rPr lang="en-US" sz="2000" kern="0" dirty="0">
                <a:solidFill>
                  <a:srgbClr val="000000"/>
                </a:solidFill>
              </a:rPr>
              <a:t>Cost of basic needs based on local costs</a:t>
            </a:r>
          </a:p>
          <a:p>
            <a:pPr marL="525780" indent="-342900">
              <a:buFont typeface="Arial" pitchFamily="34" charset="0"/>
              <a:buChar char="•"/>
              <a:defRPr/>
            </a:pPr>
            <a:r>
              <a:rPr lang="en-US" sz="2000" kern="0" dirty="0">
                <a:solidFill>
                  <a:srgbClr val="000000"/>
                </a:solidFill>
              </a:rPr>
              <a:t>County specific</a:t>
            </a:r>
          </a:p>
          <a:p>
            <a:pPr marL="525780" indent="-342900">
              <a:buFont typeface="Arial" pitchFamily="34" charset="0"/>
              <a:buChar char="•"/>
              <a:defRPr/>
            </a:pPr>
            <a:r>
              <a:rPr lang="en-US" sz="2000" kern="0" dirty="0">
                <a:solidFill>
                  <a:srgbClr val="000000"/>
                </a:solidFill>
              </a:rPr>
              <a:t>Assumes all adults are working full-time</a:t>
            </a:r>
          </a:p>
          <a:p>
            <a:pPr marL="525780" indent="-342900">
              <a:buFont typeface="Arial" pitchFamily="34" charset="0"/>
              <a:buChar char="•"/>
              <a:defRPr/>
            </a:pPr>
            <a:r>
              <a:rPr lang="en-US" sz="2000" kern="0" dirty="0">
                <a:solidFill>
                  <a:srgbClr val="000000"/>
                </a:solidFill>
              </a:rPr>
              <a:t>Adjusts by family size and composition</a:t>
            </a:r>
          </a:p>
          <a:p>
            <a:pPr marL="525780" indent="-342900">
              <a:buFont typeface="Arial" pitchFamily="34" charset="0"/>
              <a:buChar char="•"/>
              <a:defRPr/>
            </a:pPr>
            <a:r>
              <a:rPr lang="en-US" sz="2000" kern="0" dirty="0">
                <a:solidFill>
                  <a:srgbClr val="000000"/>
                </a:solidFill>
              </a:rPr>
              <a:t>Includes taxes and tax </a:t>
            </a:r>
            <a:r>
              <a:rPr lang="en-US" sz="2000" kern="0" dirty="0" smtClean="0">
                <a:solidFill>
                  <a:srgbClr val="000000"/>
                </a:solidFill>
              </a:rPr>
              <a:t>credits</a:t>
            </a:r>
          </a:p>
          <a:p>
            <a:pPr marL="525780" indent="-342900">
              <a:buFont typeface="Arial" pitchFamily="34" charset="0"/>
              <a:buChar char="•"/>
              <a:defRPr/>
            </a:pPr>
            <a:r>
              <a:rPr lang="en-US" sz="2000" kern="0" dirty="0" smtClean="0">
                <a:solidFill>
                  <a:srgbClr val="000000"/>
                </a:solidFill>
              </a:rPr>
              <a:t>Ask us how to obtain a button for your home page!</a:t>
            </a:r>
            <a:endParaRPr lang="en-US" sz="2000" kern="0" dirty="0">
              <a:solidFill>
                <a:srgbClr val="000000"/>
              </a:solidFill>
            </a:endParaRPr>
          </a:p>
          <a:p>
            <a:endParaRPr lang="en-US" dirty="0"/>
          </a:p>
        </p:txBody>
      </p:sp>
      <p:sp>
        <p:nvSpPr>
          <p:cNvPr id="4" name="Rectangle 3"/>
          <p:cNvSpPr/>
          <p:nvPr/>
        </p:nvSpPr>
        <p:spPr>
          <a:xfrm>
            <a:off x="4300149" y="1532239"/>
            <a:ext cx="4683211" cy="3750770"/>
          </a:xfrm>
          <a:prstGeom prst="rect">
            <a:avLst/>
          </a:prstGeom>
        </p:spPr>
        <p:txBody>
          <a:bodyPr wrap="square">
            <a:spAutoFit/>
          </a:bodyPr>
          <a:lstStyle/>
          <a:p>
            <a:pPr algn="ctr">
              <a:lnSpc>
                <a:spcPct val="90000"/>
              </a:lnSpc>
              <a:defRPr/>
            </a:pPr>
            <a:r>
              <a:rPr lang="en-US" sz="2300" b="1" kern="0" dirty="0" smtClean="0">
                <a:solidFill>
                  <a:srgbClr val="000000"/>
                </a:solidFill>
              </a:rPr>
              <a:t>  </a:t>
            </a:r>
            <a:r>
              <a:rPr lang="en-US" sz="2300" b="1" u="sng" kern="0" dirty="0" smtClean="0">
                <a:solidFill>
                  <a:srgbClr val="546D7A"/>
                </a:solidFill>
              </a:rPr>
              <a:t>Federal Poverty Guideline</a:t>
            </a:r>
          </a:p>
          <a:p>
            <a:pPr>
              <a:lnSpc>
                <a:spcPct val="90000"/>
              </a:lnSpc>
              <a:defRPr/>
            </a:pPr>
            <a:endParaRPr lang="en-US" sz="2300" b="1" u="sng" kern="0" dirty="0" smtClean="0">
              <a:solidFill>
                <a:srgbClr val="61898A"/>
              </a:solidFill>
            </a:endParaRPr>
          </a:p>
          <a:p>
            <a:pPr marL="800100" lvl="1" indent="-342900">
              <a:lnSpc>
                <a:spcPct val="90000"/>
              </a:lnSpc>
              <a:buClr>
                <a:schemeClr val="accent1"/>
              </a:buClr>
              <a:buFont typeface="Arial" pitchFamily="34" charset="0"/>
              <a:buChar char="•"/>
              <a:defRPr/>
            </a:pPr>
            <a:r>
              <a:rPr lang="en-US" sz="2000" kern="0" dirty="0" smtClean="0">
                <a:solidFill>
                  <a:srgbClr val="000000"/>
                </a:solidFill>
              </a:rPr>
              <a:t>Based </a:t>
            </a:r>
            <a:r>
              <a:rPr lang="en-US" sz="2000" kern="0" dirty="0">
                <a:solidFill>
                  <a:srgbClr val="000000"/>
                </a:solidFill>
              </a:rPr>
              <a:t>solely on food </a:t>
            </a:r>
            <a:r>
              <a:rPr lang="en-US" sz="2000" kern="0" dirty="0" smtClean="0">
                <a:solidFill>
                  <a:srgbClr val="000000"/>
                </a:solidFill>
              </a:rPr>
              <a:t>costs</a:t>
            </a:r>
          </a:p>
          <a:p>
            <a:pPr marL="1257300" lvl="2" indent="-342900">
              <a:lnSpc>
                <a:spcPct val="90000"/>
              </a:lnSpc>
              <a:buClr>
                <a:schemeClr val="accent1"/>
              </a:buClr>
              <a:buFont typeface="Arial" pitchFamily="34" charset="0"/>
              <a:buChar char="•"/>
              <a:defRPr/>
            </a:pPr>
            <a:r>
              <a:rPr lang="en-US" sz="1600" kern="0" dirty="0" smtClean="0">
                <a:solidFill>
                  <a:srgbClr val="000000"/>
                </a:solidFill>
              </a:rPr>
              <a:t>Assuming food represents 1/3</a:t>
            </a:r>
            <a:r>
              <a:rPr lang="en-US" sz="1600" kern="0" baseline="30000" dirty="0" smtClean="0">
                <a:solidFill>
                  <a:srgbClr val="000000"/>
                </a:solidFill>
              </a:rPr>
              <a:t>rd</a:t>
            </a:r>
            <a:r>
              <a:rPr lang="en-US" sz="1600" kern="0" dirty="0" smtClean="0">
                <a:solidFill>
                  <a:srgbClr val="000000"/>
                </a:solidFill>
              </a:rPr>
              <a:t> of a families budget</a:t>
            </a:r>
            <a:endParaRPr lang="en-US" sz="1600" kern="0" dirty="0">
              <a:solidFill>
                <a:srgbClr val="000000"/>
              </a:solidFill>
            </a:endParaRPr>
          </a:p>
          <a:p>
            <a:pPr marL="800100" lvl="1" indent="-342900">
              <a:lnSpc>
                <a:spcPct val="90000"/>
              </a:lnSpc>
              <a:spcBef>
                <a:spcPct val="20000"/>
              </a:spcBef>
              <a:buClr>
                <a:schemeClr val="accent1"/>
              </a:buClr>
              <a:buFont typeface="Arial" pitchFamily="34" charset="0"/>
              <a:buChar char="•"/>
              <a:defRPr/>
            </a:pPr>
            <a:r>
              <a:rPr lang="en-US" sz="2000" kern="0" dirty="0">
                <a:solidFill>
                  <a:srgbClr val="000000"/>
                </a:solidFill>
              </a:rPr>
              <a:t>Does not take into account geographic location</a:t>
            </a:r>
          </a:p>
          <a:p>
            <a:pPr marL="800100" lvl="1" indent="-342900">
              <a:lnSpc>
                <a:spcPct val="90000"/>
              </a:lnSpc>
              <a:spcBef>
                <a:spcPct val="20000"/>
              </a:spcBef>
              <a:buClr>
                <a:schemeClr val="accent1"/>
              </a:buClr>
              <a:buFont typeface="Arial" pitchFamily="34" charset="0"/>
              <a:buChar char="•"/>
              <a:defRPr/>
            </a:pPr>
            <a:r>
              <a:rPr lang="en-US" sz="2000" kern="0" dirty="0">
                <a:solidFill>
                  <a:srgbClr val="000000"/>
                </a:solidFill>
              </a:rPr>
              <a:t>Assumes one parent stays at home and the other is working</a:t>
            </a:r>
          </a:p>
          <a:p>
            <a:pPr marL="800100" lvl="1" indent="-342900">
              <a:lnSpc>
                <a:spcPct val="90000"/>
              </a:lnSpc>
              <a:spcBef>
                <a:spcPct val="20000"/>
              </a:spcBef>
              <a:buClr>
                <a:schemeClr val="accent1"/>
              </a:buClr>
              <a:buFont typeface="Arial" pitchFamily="34" charset="0"/>
              <a:buChar char="•"/>
              <a:defRPr/>
            </a:pPr>
            <a:r>
              <a:rPr lang="en-US" sz="2000" kern="0" dirty="0">
                <a:solidFill>
                  <a:srgbClr val="000000"/>
                </a:solidFill>
              </a:rPr>
              <a:t>Adds flat rate per extra person </a:t>
            </a:r>
            <a:r>
              <a:rPr lang="en-US" sz="2000" kern="0">
                <a:solidFill>
                  <a:srgbClr val="000000"/>
                </a:solidFill>
              </a:rPr>
              <a:t>($</a:t>
            </a:r>
            <a:r>
              <a:rPr lang="en-US" sz="2000" kern="0" smtClean="0">
                <a:solidFill>
                  <a:srgbClr val="000000"/>
                </a:solidFill>
              </a:rPr>
              <a:t>3,960 </a:t>
            </a:r>
            <a:r>
              <a:rPr lang="en-US" sz="2000" kern="0" dirty="0">
                <a:solidFill>
                  <a:srgbClr val="000000"/>
                </a:solidFill>
              </a:rPr>
              <a:t>in 2009)</a:t>
            </a:r>
          </a:p>
          <a:p>
            <a:pPr marL="800100" lvl="1" indent="-342900">
              <a:lnSpc>
                <a:spcPct val="90000"/>
              </a:lnSpc>
              <a:spcBef>
                <a:spcPct val="20000"/>
              </a:spcBef>
              <a:buClr>
                <a:schemeClr val="accent1"/>
              </a:buClr>
              <a:buFont typeface="Arial" pitchFamily="34" charset="0"/>
              <a:buChar char="•"/>
              <a:defRPr/>
            </a:pPr>
            <a:r>
              <a:rPr lang="en-US" sz="2000" kern="0" dirty="0">
                <a:solidFill>
                  <a:srgbClr val="000000"/>
                </a:solidFill>
              </a:rPr>
              <a:t>Taxes not included</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4480" y="5375190"/>
            <a:ext cx="1714500" cy="457200"/>
          </a:xfrm>
          <a:prstGeom prst="roundRect">
            <a:avLst>
              <a:gd name="adj" fmla="val 8594"/>
            </a:avLst>
          </a:prstGeom>
          <a:solidFill>
            <a:srgbClr val="FFFFFF">
              <a:shade val="85000"/>
            </a:srgbClr>
          </a:solidFill>
          <a:ln w="28575">
            <a:solidFill>
              <a:schemeClr val="tx1"/>
            </a:solidFill>
            <a:miter lim="800000"/>
            <a:headEnd/>
            <a:tailEnd/>
          </a:ln>
          <a:effectLst>
            <a:reflection blurRad="12700" stA="38000" endPos="28000" dist="5000" dir="5400000" sy="-100000" algn="bl" rotWithShape="0"/>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364292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b="1" dirty="0" smtClean="0">
                <a:solidFill>
                  <a:srgbClr val="4B5064"/>
                </a:solidFill>
              </a:rPr>
              <a:t>Monthly Expenses Bases on Standard</a:t>
            </a:r>
            <a:br>
              <a:rPr lang="en-US" sz="3200" b="1" dirty="0" smtClean="0">
                <a:solidFill>
                  <a:srgbClr val="4B5064"/>
                </a:solidFill>
              </a:rPr>
            </a:br>
            <a:r>
              <a:rPr lang="en-US" sz="1800" dirty="0" smtClean="0">
                <a:solidFill>
                  <a:srgbClr val="4B5064"/>
                </a:solidFill>
              </a:rPr>
              <a:t>One </a:t>
            </a:r>
            <a:r>
              <a:rPr lang="en-US" sz="1800" dirty="0">
                <a:solidFill>
                  <a:srgbClr val="4B5064"/>
                </a:solidFill>
              </a:rPr>
              <a:t>Adult, One Preschooler, and One </a:t>
            </a:r>
            <a:r>
              <a:rPr lang="en-US" sz="1800" dirty="0" err="1">
                <a:solidFill>
                  <a:srgbClr val="4B5064"/>
                </a:solidFill>
              </a:rPr>
              <a:t>Schoolage</a:t>
            </a:r>
            <a:r>
              <a:rPr lang="en-US" sz="1800" dirty="0">
                <a:solidFill>
                  <a:srgbClr val="4B5064"/>
                </a:solidFill>
              </a:rPr>
              <a:t> Child, Marion County, </a:t>
            </a:r>
            <a:r>
              <a:rPr lang="en-US" sz="1800" dirty="0" smtClean="0">
                <a:solidFill>
                  <a:srgbClr val="4B5064"/>
                </a:solidFill>
              </a:rPr>
              <a:t>IN</a:t>
            </a:r>
            <a:endParaRPr lang="en-US" sz="1800" b="1" dirty="0">
              <a:solidFill>
                <a:srgbClr val="4B5064"/>
              </a:solidFill>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817518776"/>
              </p:ext>
            </p:extLst>
          </p:nvPr>
        </p:nvGraphicFramePr>
        <p:xfrm>
          <a:off x="257773" y="1599559"/>
          <a:ext cx="8504238" cy="4305214"/>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306942" y="2957554"/>
            <a:ext cx="8534400" cy="3139321"/>
          </a:xfrm>
          <a:prstGeom prst="rect">
            <a:avLst/>
          </a:prstGeom>
        </p:spPr>
        <p:txBody>
          <a:bodyPr wrap="square">
            <a:spAutoFit/>
          </a:bodyPr>
          <a:lstStyle/>
          <a:p>
            <a:endParaRPr lang="en-US" dirty="0" smtClean="0">
              <a:solidFill>
                <a:schemeClr val="accent3">
                  <a:lumMod val="75000"/>
                </a:schemeClr>
              </a:solidFill>
            </a:endParaRPr>
          </a:p>
          <a:p>
            <a:endParaRPr lang="en-US" dirty="0">
              <a:solidFill>
                <a:schemeClr val="accent3">
                  <a:lumMod val="75000"/>
                </a:schemeClr>
              </a:solidFill>
            </a:endParaRPr>
          </a:p>
          <a:p>
            <a:endParaRPr lang="en-US" dirty="0" smtClean="0">
              <a:solidFill>
                <a:schemeClr val="accent3">
                  <a:lumMod val="75000"/>
                </a:schemeClr>
              </a:solidFill>
            </a:endParaRPr>
          </a:p>
          <a:p>
            <a:endParaRPr lang="en-US" dirty="0">
              <a:solidFill>
                <a:schemeClr val="accent3">
                  <a:lumMod val="75000"/>
                </a:schemeClr>
              </a:solidFill>
            </a:endParaRPr>
          </a:p>
          <a:p>
            <a:endParaRPr lang="en-US" dirty="0" smtClean="0">
              <a:solidFill>
                <a:schemeClr val="accent3">
                  <a:lumMod val="75000"/>
                </a:schemeClr>
              </a:solidFill>
            </a:endParaRPr>
          </a:p>
          <a:p>
            <a:endParaRPr lang="en-US" dirty="0">
              <a:solidFill>
                <a:schemeClr val="accent3">
                  <a:lumMod val="75000"/>
                </a:schemeClr>
              </a:solidFill>
            </a:endParaRPr>
          </a:p>
          <a:p>
            <a:endParaRPr lang="en-US" dirty="0" smtClean="0">
              <a:solidFill>
                <a:schemeClr val="accent3">
                  <a:lumMod val="75000"/>
                </a:schemeClr>
              </a:solidFill>
            </a:endParaRPr>
          </a:p>
          <a:p>
            <a:endParaRPr lang="en-US" dirty="0">
              <a:solidFill>
                <a:schemeClr val="accent3">
                  <a:lumMod val="75000"/>
                </a:schemeClr>
              </a:solidFill>
            </a:endParaRPr>
          </a:p>
          <a:p>
            <a:endParaRPr lang="en-US" dirty="0" smtClean="0">
              <a:solidFill>
                <a:schemeClr val="accent3">
                  <a:lumMod val="75000"/>
                </a:schemeClr>
              </a:solidFill>
            </a:endParaRPr>
          </a:p>
          <a:p>
            <a:endParaRPr lang="en-US" dirty="0" smtClean="0">
              <a:solidFill>
                <a:schemeClr val="accent3">
                  <a:lumMod val="75000"/>
                </a:schemeClr>
              </a:solidFill>
            </a:endParaRPr>
          </a:p>
          <a:p>
            <a:endParaRPr lang="en-US" dirty="0">
              <a:solidFill>
                <a:schemeClr val="accent3">
                  <a:lumMod val="75000"/>
                </a:schemeClr>
              </a:solidFill>
            </a:endParaRPr>
          </a:p>
        </p:txBody>
      </p:sp>
    </p:spTree>
    <p:extLst>
      <p:ext uri="{BB962C8B-B14F-4D97-AF65-F5344CB8AC3E}">
        <p14:creationId xmlns:p14="http://schemas.microsoft.com/office/powerpoint/2010/main" val="30312608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smtClean="0">
                <a:solidFill>
                  <a:srgbClr val="4B5064"/>
                </a:solidFill>
              </a:rPr>
              <a:t>Measuring Economic Health of Indiana’s Family’s</a:t>
            </a:r>
            <a:endParaRPr lang="en-US" sz="2400" b="1" dirty="0">
              <a:solidFill>
                <a:srgbClr val="4B5064"/>
              </a:solidFill>
            </a:endParaRPr>
          </a:p>
        </p:txBody>
      </p:sp>
      <p:sp>
        <p:nvSpPr>
          <p:cNvPr id="3" name="Content Placeholder 2"/>
          <p:cNvSpPr>
            <a:spLocks noGrp="1"/>
          </p:cNvSpPr>
          <p:nvPr>
            <p:ph sz="quarter" idx="1"/>
          </p:nvPr>
        </p:nvSpPr>
        <p:spPr>
          <a:xfrm>
            <a:off x="301752" y="1527047"/>
            <a:ext cx="8503920" cy="4774229"/>
          </a:xfrm>
        </p:spPr>
        <p:txBody>
          <a:bodyPr>
            <a:normAutofit fontScale="85000" lnSpcReduction="20000"/>
          </a:bodyPr>
          <a:lstStyle/>
          <a:p>
            <a:pPr marL="0" indent="0">
              <a:buNone/>
            </a:pPr>
            <a:r>
              <a:rPr lang="en-US" sz="2400" b="1" i="1" dirty="0" smtClean="0">
                <a:solidFill>
                  <a:srgbClr val="546D7A"/>
                </a:solidFill>
              </a:rPr>
              <a:t>In the Last </a:t>
            </a:r>
            <a:r>
              <a:rPr lang="en-US" sz="2400" b="1" i="1" dirty="0">
                <a:solidFill>
                  <a:srgbClr val="546D7A"/>
                </a:solidFill>
              </a:rPr>
              <a:t>D</a:t>
            </a:r>
            <a:r>
              <a:rPr lang="en-US" sz="2400" b="1" i="1" dirty="0" smtClean="0">
                <a:solidFill>
                  <a:srgbClr val="546D7A"/>
                </a:solidFill>
              </a:rPr>
              <a:t>ecade…</a:t>
            </a:r>
            <a:endParaRPr lang="en-US" sz="2000" b="1" i="1" dirty="0" smtClean="0">
              <a:solidFill>
                <a:srgbClr val="546D7A"/>
              </a:solidFill>
            </a:endParaRPr>
          </a:p>
          <a:p>
            <a:pPr lvl="1">
              <a:buClr>
                <a:schemeClr val="accent1"/>
              </a:buClr>
              <a:buFont typeface="Courier New" pitchFamily="49" charset="0"/>
              <a:buChar char="o"/>
            </a:pPr>
            <a:r>
              <a:rPr lang="en-US" sz="1900" dirty="0" smtClean="0">
                <a:solidFill>
                  <a:srgbClr val="546D7A"/>
                </a:solidFill>
              </a:rPr>
              <a:t>Median Household Income</a:t>
            </a:r>
          </a:p>
          <a:p>
            <a:pPr lvl="2">
              <a:buClr>
                <a:schemeClr val="accent1"/>
              </a:buClr>
              <a:buFont typeface="Arial" pitchFamily="34" charset="0"/>
              <a:buChar char="•"/>
            </a:pPr>
            <a:r>
              <a:rPr lang="en-US" sz="1700" dirty="0" smtClean="0"/>
              <a:t>Indiana saw 2</a:t>
            </a:r>
            <a:r>
              <a:rPr lang="en-US" sz="1700" baseline="30000" dirty="0" smtClean="0"/>
              <a:t>nd</a:t>
            </a:r>
            <a:r>
              <a:rPr lang="en-US" sz="1700" dirty="0" smtClean="0"/>
              <a:t> largest decrease in nation</a:t>
            </a:r>
            <a:endParaRPr lang="en-US" sz="1600" dirty="0" smtClean="0"/>
          </a:p>
          <a:p>
            <a:pPr lvl="1">
              <a:buClr>
                <a:schemeClr val="accent1"/>
              </a:buClr>
              <a:buFont typeface="Courier New" pitchFamily="49" charset="0"/>
              <a:buChar char="o"/>
            </a:pPr>
            <a:r>
              <a:rPr lang="en-US" sz="1900" dirty="0" smtClean="0">
                <a:solidFill>
                  <a:srgbClr val="546D7A"/>
                </a:solidFill>
              </a:rPr>
              <a:t>Poverty Rates</a:t>
            </a:r>
          </a:p>
          <a:p>
            <a:pPr marL="822960" lvl="5">
              <a:spcBef>
                <a:spcPts val="0"/>
              </a:spcBef>
              <a:buClr>
                <a:schemeClr val="accent1"/>
              </a:buClr>
              <a:buFont typeface="Arial" pitchFamily="34" charset="0"/>
              <a:buChar char="•"/>
            </a:pPr>
            <a:r>
              <a:rPr lang="en-US" sz="1700" dirty="0" smtClean="0"/>
              <a:t>Indiana saw 6</a:t>
            </a:r>
            <a:r>
              <a:rPr lang="en-US" sz="1700" baseline="30000" dirty="0" smtClean="0"/>
              <a:t>th</a:t>
            </a:r>
            <a:r>
              <a:rPr lang="en-US" sz="1700" dirty="0" smtClean="0"/>
              <a:t> highest increase in nation</a:t>
            </a:r>
          </a:p>
          <a:p>
            <a:pPr marL="0" lvl="2" indent="0">
              <a:spcBef>
                <a:spcPts val="0"/>
              </a:spcBef>
              <a:buClr>
                <a:schemeClr val="accent1"/>
              </a:buClr>
              <a:buNone/>
            </a:pPr>
            <a:endParaRPr lang="en-US" b="1" dirty="0" smtClean="0">
              <a:solidFill>
                <a:schemeClr val="tx2"/>
              </a:solidFill>
            </a:endParaRPr>
          </a:p>
          <a:p>
            <a:pPr marL="0" lvl="2" indent="0">
              <a:spcBef>
                <a:spcPts val="0"/>
              </a:spcBef>
              <a:buClr>
                <a:schemeClr val="accent1"/>
              </a:buClr>
              <a:buNone/>
            </a:pPr>
            <a:endParaRPr lang="en-US" b="1" dirty="0">
              <a:solidFill>
                <a:srgbClr val="546D7A"/>
              </a:solidFill>
            </a:endParaRPr>
          </a:p>
          <a:p>
            <a:pPr marL="0" indent="0">
              <a:spcBef>
                <a:spcPts val="0"/>
              </a:spcBef>
              <a:buNone/>
            </a:pPr>
            <a:r>
              <a:rPr lang="en-US" sz="2400" b="1" i="1" dirty="0" smtClean="0">
                <a:solidFill>
                  <a:srgbClr val="546D7A"/>
                </a:solidFill>
              </a:rPr>
              <a:t>Currently…</a:t>
            </a:r>
            <a:endParaRPr lang="en-US" sz="2000" b="1" i="1" dirty="0" smtClean="0">
              <a:solidFill>
                <a:srgbClr val="546D7A"/>
              </a:solidFill>
            </a:endParaRPr>
          </a:p>
          <a:p>
            <a:pPr lvl="1">
              <a:buClr>
                <a:schemeClr val="accent1"/>
              </a:buClr>
              <a:buFont typeface="Courier New" pitchFamily="49" charset="0"/>
              <a:buChar char="o"/>
            </a:pPr>
            <a:r>
              <a:rPr lang="en-US" sz="1900" dirty="0" smtClean="0">
                <a:solidFill>
                  <a:srgbClr val="546D7A"/>
                </a:solidFill>
              </a:rPr>
              <a:t>Poverty</a:t>
            </a:r>
          </a:p>
          <a:p>
            <a:pPr lvl="2">
              <a:buClr>
                <a:schemeClr val="accent1"/>
              </a:buClr>
              <a:buFont typeface="Arial" pitchFamily="34" charset="0"/>
              <a:buChar char="•"/>
            </a:pPr>
            <a:r>
              <a:rPr lang="en-US" sz="1700" dirty="0" smtClean="0"/>
              <a:t>Indiana is among a decreasing list of states with increasing poverty rates</a:t>
            </a:r>
          </a:p>
          <a:p>
            <a:pPr lvl="2">
              <a:buClr>
                <a:schemeClr val="accent1"/>
              </a:buClr>
              <a:buFont typeface="Arial" pitchFamily="34" charset="0"/>
              <a:buChar char="•"/>
            </a:pPr>
            <a:r>
              <a:rPr lang="en-US" sz="1700" dirty="0" smtClean="0"/>
              <a:t>A record breaking 1,011,017 Hoosiers in poverty</a:t>
            </a:r>
          </a:p>
          <a:p>
            <a:pPr lvl="3">
              <a:buClr>
                <a:schemeClr val="accent1"/>
              </a:buClr>
              <a:buFont typeface="Arial" pitchFamily="34" charset="0"/>
              <a:buChar char="•"/>
            </a:pPr>
            <a:r>
              <a:rPr lang="en-US" sz="1700" dirty="0" smtClean="0">
                <a:solidFill>
                  <a:schemeClr val="tx1"/>
                </a:solidFill>
              </a:rPr>
              <a:t>154,000 families </a:t>
            </a:r>
          </a:p>
          <a:p>
            <a:pPr lvl="3">
              <a:buClr>
                <a:schemeClr val="accent1"/>
              </a:buClr>
              <a:buFont typeface="Arial" pitchFamily="34" charset="0"/>
              <a:buChar char="•"/>
            </a:pPr>
            <a:r>
              <a:rPr lang="en-US" sz="1700" dirty="0" smtClean="0">
                <a:solidFill>
                  <a:schemeClr val="tx1"/>
                </a:solidFill>
              </a:rPr>
              <a:t>2.24 million Hoosiers (465,998 families) are below 200% of FPG</a:t>
            </a:r>
          </a:p>
          <a:p>
            <a:pPr lvl="1">
              <a:buClr>
                <a:schemeClr val="accent1"/>
              </a:buClr>
              <a:buFont typeface="Courier New" pitchFamily="49" charset="0"/>
              <a:buChar char="o"/>
            </a:pPr>
            <a:r>
              <a:rPr lang="en-US" sz="1900" dirty="0" smtClean="0">
                <a:solidFill>
                  <a:srgbClr val="546D7A"/>
                </a:solidFill>
              </a:rPr>
              <a:t>Wages</a:t>
            </a:r>
          </a:p>
          <a:p>
            <a:pPr lvl="2">
              <a:buClr>
                <a:schemeClr val="accent1"/>
              </a:buClr>
              <a:buFont typeface="Arial" pitchFamily="34" charset="0"/>
              <a:buChar char="•"/>
            </a:pPr>
            <a:r>
              <a:rPr lang="en-US" sz="1700" dirty="0"/>
              <a:t>71 percent of Indiana’s workforce does not earn wages necessary for </a:t>
            </a:r>
            <a:r>
              <a:rPr lang="en-US" sz="1700" dirty="0" smtClean="0"/>
              <a:t>self-sufficiency</a:t>
            </a:r>
          </a:p>
          <a:p>
            <a:pPr lvl="2">
              <a:buClr>
                <a:schemeClr val="accent1"/>
              </a:buClr>
              <a:buFont typeface="Arial" pitchFamily="34" charset="0"/>
              <a:buChar char="•"/>
            </a:pPr>
            <a:r>
              <a:rPr lang="en-US" sz="1700" dirty="0"/>
              <a:t>28 percent do not earn more than poverty-level </a:t>
            </a:r>
            <a:r>
              <a:rPr lang="en-US" sz="1700" dirty="0" smtClean="0"/>
              <a:t>wages</a:t>
            </a:r>
          </a:p>
          <a:p>
            <a:pPr lvl="2">
              <a:buClr>
                <a:schemeClr val="accent1"/>
              </a:buClr>
              <a:buFont typeface="Arial" pitchFamily="34" charset="0"/>
              <a:buChar char="•"/>
            </a:pPr>
            <a:r>
              <a:rPr lang="en-US" sz="1700" dirty="0"/>
              <a:t>6 percent earn minimum wage—greater than all neighboring states, the Midwestern average and the U.S. </a:t>
            </a:r>
            <a:r>
              <a:rPr lang="en-US" sz="1700" dirty="0" smtClean="0"/>
              <a:t>average</a:t>
            </a:r>
          </a:p>
          <a:p>
            <a:pPr lvl="2">
              <a:buClr>
                <a:schemeClr val="accent1"/>
              </a:buClr>
              <a:buFont typeface="Arial" pitchFamily="34" charset="0"/>
              <a:buChar char="•"/>
            </a:pPr>
            <a:r>
              <a:rPr lang="en-US" sz="1600" dirty="0" smtClean="0"/>
              <a:t>1970's through mid-2000's</a:t>
            </a:r>
            <a:r>
              <a:rPr lang="en-US" sz="1600" dirty="0"/>
              <a:t>, </a:t>
            </a:r>
            <a:r>
              <a:rPr lang="en-US" sz="1600" dirty="0" smtClean="0"/>
              <a:t>Indiana</a:t>
            </a:r>
            <a:r>
              <a:rPr lang="en-US" sz="1600" dirty="0"/>
              <a:t> was </a:t>
            </a:r>
            <a:r>
              <a:rPr lang="en-US" sz="1600" dirty="0" smtClean="0"/>
              <a:t>1</a:t>
            </a:r>
            <a:r>
              <a:rPr lang="en-US" sz="1600" dirty="0"/>
              <a:t> </a:t>
            </a:r>
            <a:r>
              <a:rPr lang="en-US" sz="1600" dirty="0" smtClean="0"/>
              <a:t>of 7  </a:t>
            </a:r>
            <a:r>
              <a:rPr lang="en-US" sz="1600" dirty="0"/>
              <a:t>states to see </a:t>
            </a:r>
            <a:r>
              <a:rPr lang="en-US" sz="1600" dirty="0" smtClean="0"/>
              <a:t>average </a:t>
            </a:r>
            <a:r>
              <a:rPr lang="en-US" sz="1600" dirty="0"/>
              <a:t>incomes of bottom 5th </a:t>
            </a:r>
            <a:r>
              <a:rPr lang="en-US" sz="1600" dirty="0" smtClean="0"/>
              <a:t>percentile fall. </a:t>
            </a:r>
            <a:r>
              <a:rPr lang="en-US" sz="1600" dirty="0"/>
              <a:t>T</a:t>
            </a:r>
            <a:r>
              <a:rPr lang="en-US" sz="1600" dirty="0" smtClean="0"/>
              <a:t>he income gap in between 1990’s and mid 2000’s was the 6</a:t>
            </a:r>
            <a:r>
              <a:rPr lang="en-US" sz="1600" baseline="30000" dirty="0" smtClean="0"/>
              <a:t>th</a:t>
            </a:r>
            <a:r>
              <a:rPr lang="en-US" sz="1600" dirty="0" smtClean="0"/>
              <a:t> highest in the nation. </a:t>
            </a:r>
          </a:p>
          <a:p>
            <a:pPr marL="594360" lvl="2" indent="0">
              <a:buNone/>
            </a:pPr>
            <a:endParaRPr lang="en-US" dirty="0" smtClean="0"/>
          </a:p>
          <a:p>
            <a:pPr marL="868680" lvl="3" indent="0">
              <a:buNone/>
            </a:pPr>
            <a:endParaRPr lang="en-US" dirty="0"/>
          </a:p>
        </p:txBody>
      </p:sp>
      <p:sp>
        <p:nvSpPr>
          <p:cNvPr id="5" name="Right Arrow 4"/>
          <p:cNvSpPr/>
          <p:nvPr/>
        </p:nvSpPr>
        <p:spPr>
          <a:xfrm rot="10800000">
            <a:off x="6577419" y="4176346"/>
            <a:ext cx="871000" cy="37586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386545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 </a:t>
            </a:r>
            <a:r>
              <a:rPr lang="en-US" sz="2400" b="1" dirty="0" smtClean="0">
                <a:solidFill>
                  <a:srgbClr val="4B5064"/>
                </a:solidFill>
              </a:rPr>
              <a:t>How Much Income Is Required for Self-Sufficiency?</a:t>
            </a:r>
            <a:endParaRPr lang="en-US" sz="2400" b="1" dirty="0">
              <a:solidFill>
                <a:srgbClr val="4B5064"/>
              </a:solidFill>
            </a:endParaRPr>
          </a:p>
        </p:txBody>
      </p:sp>
      <p:sp>
        <p:nvSpPr>
          <p:cNvPr id="3" name="Content Placeholder 2"/>
          <p:cNvSpPr>
            <a:spLocks noGrp="1"/>
          </p:cNvSpPr>
          <p:nvPr>
            <p:ph sz="quarter" idx="1"/>
          </p:nvPr>
        </p:nvSpPr>
        <p:spPr/>
        <p:txBody>
          <a:bodyPr>
            <a:normAutofit/>
          </a:bodyPr>
          <a:lstStyle/>
          <a:p>
            <a:pPr marL="0" indent="0" algn="ctr">
              <a:buNone/>
            </a:pPr>
            <a:r>
              <a:rPr lang="en-US" sz="2600" dirty="0" smtClean="0">
                <a:solidFill>
                  <a:srgbClr val="546D7A"/>
                </a:solidFill>
              </a:rPr>
              <a:t>The Cost of Living for Families in Marion County, IN</a:t>
            </a:r>
          </a:p>
          <a:p>
            <a:pPr marL="0" indent="0" algn="ctr">
              <a:buNone/>
            </a:pPr>
            <a:r>
              <a:rPr lang="en-US" sz="1600" dirty="0">
                <a:solidFill>
                  <a:srgbClr val="546D7A"/>
                </a:solidFill>
              </a:rPr>
              <a:t>One Adult, One Preschooler, and One </a:t>
            </a:r>
            <a:r>
              <a:rPr lang="en-US" sz="1600" dirty="0" err="1" smtClean="0">
                <a:solidFill>
                  <a:srgbClr val="546D7A"/>
                </a:solidFill>
              </a:rPr>
              <a:t>Schoolage</a:t>
            </a:r>
            <a:r>
              <a:rPr lang="en-US" sz="1600" dirty="0" smtClean="0">
                <a:solidFill>
                  <a:srgbClr val="546D7A"/>
                </a:solidFill>
              </a:rPr>
              <a:t> Child</a:t>
            </a:r>
            <a:endParaRPr lang="en-US" sz="1600" dirty="0">
              <a:solidFill>
                <a:srgbClr val="546D7A"/>
              </a:solidFill>
            </a:endParaRPr>
          </a:p>
        </p:txBody>
      </p:sp>
      <p:pic>
        <p:nvPicPr>
          <p:cNvPr id="4100" name="Picture 4" descr="C:\Users\dthomas\Desktop\asdf.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40908" y="2635250"/>
            <a:ext cx="3385751" cy="2739939"/>
          </a:xfrm>
          <a:prstGeom prst="roundRect">
            <a:avLst>
              <a:gd name="adj" fmla="val 8594"/>
            </a:avLst>
          </a:prstGeom>
          <a:solidFill>
            <a:srgbClr val="FFFFFF">
              <a:shade val="85000"/>
            </a:srgbClr>
          </a:solidFill>
          <a:ln w="38100">
            <a:solidFill>
              <a:schemeClr val="tx2"/>
            </a:solidFill>
          </a:ln>
          <a:effectLst>
            <a:reflection blurRad="12700" stA="38000" endPos="28000" dist="5000" dir="5400000" sy="-100000" algn="bl" rotWithShape="0"/>
          </a:effectLst>
          <a:extLst/>
        </p:spPr>
      </p:pic>
    </p:spTree>
    <p:extLst>
      <p:ext uri="{BB962C8B-B14F-4D97-AF65-F5344CB8AC3E}">
        <p14:creationId xmlns:p14="http://schemas.microsoft.com/office/powerpoint/2010/main" val="347012025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Civic.thmx</Template>
  <TotalTime>3524</TotalTime>
  <Words>1931</Words>
  <Application>Microsoft Office PowerPoint</Application>
  <PresentationFormat>On-screen Show (4:3)</PresentationFormat>
  <Paragraphs>226</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Civic</vt:lpstr>
      <vt:lpstr>THE CLIFF EFFECT ONE STEP FORWARD, TWO STEPS BACK </vt:lpstr>
      <vt:lpstr>Thank You!</vt:lpstr>
      <vt:lpstr>Thank You!</vt:lpstr>
      <vt:lpstr>  About Us…</vt:lpstr>
      <vt:lpstr>What is Self-Sufficiency?</vt:lpstr>
      <vt:lpstr>The Standard Vs. Federal Poverty Guidelines</vt:lpstr>
      <vt:lpstr>Monthly Expenses Bases on Standard One Adult, One Preschooler, and One Schoolage Child, Marion County, IN</vt:lpstr>
      <vt:lpstr>Measuring Economic Health of Indiana’s Family’s</vt:lpstr>
      <vt:lpstr> How Much Income Is Required for Self-Sufficiency?</vt:lpstr>
      <vt:lpstr>Self Sufficiency Wage Compared to Other Benchmarks  2009-2011, One Adult, One Preschooler, and One Schoolage Child, Marion County, IN</vt:lpstr>
      <vt:lpstr>Often Times, Work Isn’t Enough </vt:lpstr>
      <vt:lpstr>Work Supports…</vt:lpstr>
      <vt:lpstr>   The Cliff Effect One Adult, One Preschooler, and One Schoolage Child, Marion County, IN</vt:lpstr>
      <vt:lpstr>So, What’s Happening Now?</vt:lpstr>
      <vt:lpstr>Recommendations Making Work Pay &amp; Ending Barriers to Work</vt:lpstr>
      <vt:lpstr>Contact Info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CLIFF EFFECT ONE STEP FORWARD, TWO STEPS BACK</dc:title>
  <dc:creator>Apple</dc:creator>
  <cp:lastModifiedBy>Claire Linnemeier</cp:lastModifiedBy>
  <cp:revision>65</cp:revision>
  <cp:lastPrinted>2012-11-19T16:06:04Z</cp:lastPrinted>
  <dcterms:created xsi:type="dcterms:W3CDTF">2012-11-13T20:35:53Z</dcterms:created>
  <dcterms:modified xsi:type="dcterms:W3CDTF">2013-01-23T15:32:08Z</dcterms:modified>
</cp:coreProperties>
</file>